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8"/>
  </p:notesMasterIdLst>
  <p:handoutMasterIdLst>
    <p:handoutMasterId r:id="rId29"/>
  </p:handoutMasterIdLst>
  <p:sldIdLst>
    <p:sldId id="256" r:id="rId2"/>
    <p:sldId id="274" r:id="rId3"/>
    <p:sldId id="257" r:id="rId4"/>
    <p:sldId id="275" r:id="rId5"/>
    <p:sldId id="277" r:id="rId6"/>
    <p:sldId id="258" r:id="rId7"/>
    <p:sldId id="276" r:id="rId8"/>
    <p:sldId id="259" r:id="rId9"/>
    <p:sldId id="279" r:id="rId10"/>
    <p:sldId id="260" r:id="rId11"/>
    <p:sldId id="278" r:id="rId12"/>
    <p:sldId id="283" r:id="rId13"/>
    <p:sldId id="273" r:id="rId14"/>
    <p:sldId id="280" r:id="rId15"/>
    <p:sldId id="282" r:id="rId16"/>
    <p:sldId id="281" r:id="rId17"/>
    <p:sldId id="262" r:id="rId18"/>
    <p:sldId id="264" r:id="rId19"/>
    <p:sldId id="265" r:id="rId20"/>
    <p:sldId id="266" r:id="rId21"/>
    <p:sldId id="267" r:id="rId22"/>
    <p:sldId id="268" r:id="rId23"/>
    <p:sldId id="269" r:id="rId24"/>
    <p:sldId id="270" r:id="rId25"/>
    <p:sldId id="271" r:id="rId26"/>
    <p:sldId id="284"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p:scale>
          <a:sx n="100" d="100"/>
          <a:sy n="100" d="100"/>
        </p:scale>
        <p:origin x="-516"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402FAA-96BC-4343-904B-E5E4CB4591CC}" type="datetimeFigureOut">
              <a:rPr lang="en-US" smtClean="0"/>
              <a:pPr/>
              <a:t>12/6/2012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CAF609-E860-4E6D-A55B-87F82EED0C2C}" type="slidenum">
              <a:rPr lang="en-US" smtClean="0"/>
              <a:pPr/>
              <a:t>‹#›</a:t>
            </a:fld>
            <a:endParaRPr lang="en-US"/>
          </a:p>
        </p:txBody>
      </p:sp>
    </p:spTree>
    <p:extLst>
      <p:ext uri="{BB962C8B-B14F-4D97-AF65-F5344CB8AC3E}">
        <p14:creationId xmlns="" xmlns:p14="http://schemas.microsoft.com/office/powerpoint/2010/main" val="320274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FC6D7-595C-4C27-AC59-E45D9E270FCF}"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873CE-0649-4057-B26F-4988AD4EF95F}" type="slidenum">
              <a:rPr lang="en-US" smtClean="0"/>
              <a:pPr/>
              <a:t>‹#›</a:t>
            </a:fld>
            <a:endParaRPr lang="en-US"/>
          </a:p>
        </p:txBody>
      </p:sp>
    </p:spTree>
    <p:extLst>
      <p:ext uri="{BB962C8B-B14F-4D97-AF65-F5344CB8AC3E}">
        <p14:creationId xmlns="" xmlns:p14="http://schemas.microsoft.com/office/powerpoint/2010/main" val="131116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873CE-0649-4057-B26F-4988AD4EF95F}" type="slidenum">
              <a:rPr lang="en-US" smtClean="0"/>
              <a:pPr/>
              <a:t>2</a:t>
            </a:fld>
            <a:endParaRPr lang="en-US"/>
          </a:p>
        </p:txBody>
      </p:sp>
    </p:spTree>
    <p:extLst>
      <p:ext uri="{BB962C8B-B14F-4D97-AF65-F5344CB8AC3E}">
        <p14:creationId xmlns="" xmlns:p14="http://schemas.microsoft.com/office/powerpoint/2010/main" val="253390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6873CE-0649-4057-B26F-4988AD4EF95F}" type="slidenum">
              <a:rPr lang="en-US" smtClean="0"/>
              <a:pPr/>
              <a:t>4</a:t>
            </a:fld>
            <a:endParaRPr lang="en-US"/>
          </a:p>
        </p:txBody>
      </p:sp>
    </p:spTree>
    <p:extLst>
      <p:ext uri="{BB962C8B-B14F-4D97-AF65-F5344CB8AC3E}">
        <p14:creationId xmlns="" xmlns:p14="http://schemas.microsoft.com/office/powerpoint/2010/main" val="421150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DB92EF-0807-49C1-A0FE-2478B0537667}" type="datetime1">
              <a:rPr lang="zh-CN" altLang="en-US" smtClean="0"/>
              <a:pPr/>
              <a:t>2012/12/6</a:t>
            </a:fld>
            <a:endParaRPr lang="zh-CN" altLang="en-US"/>
          </a:p>
        </p:txBody>
      </p:sp>
      <p:sp>
        <p:nvSpPr>
          <p:cNvPr id="5" name="Footer Placeholder 4"/>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4E6F0-E4FD-4C6E-960B-DAB41EFC92E6}" type="datetime1">
              <a:rPr lang="zh-CN" altLang="en-US" smtClean="0"/>
              <a:pPr/>
              <a:t>2012/12/6</a:t>
            </a:fld>
            <a:endParaRPr lang="zh-CN" altLang="en-US"/>
          </a:p>
        </p:txBody>
      </p:sp>
      <p:sp>
        <p:nvSpPr>
          <p:cNvPr id="5" name="Footer Placeholder 4"/>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ACC04-1590-4F08-B067-EF8CA4EC4DC5}" type="datetime1">
              <a:rPr lang="zh-CN" altLang="en-US" smtClean="0"/>
              <a:pPr/>
              <a:t>2012/12/6</a:t>
            </a:fld>
            <a:endParaRPr lang="zh-CN" altLang="en-US"/>
          </a:p>
        </p:txBody>
      </p:sp>
      <p:sp>
        <p:nvSpPr>
          <p:cNvPr id="5" name="Footer Placeholder 4"/>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858D6-2737-41FE-B30B-79F3AD6A1AD8}" type="datetime1">
              <a:rPr lang="zh-CN" altLang="en-US" smtClean="0"/>
              <a:pPr/>
              <a:t>2012/12/6</a:t>
            </a:fld>
            <a:endParaRPr lang="zh-CN" altLang="en-US"/>
          </a:p>
        </p:txBody>
      </p:sp>
      <p:sp>
        <p:nvSpPr>
          <p:cNvPr id="5" name="Footer Placeholder 4"/>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156E59-CB28-4709-A10A-EF889F1F6AA9}" type="datetime1">
              <a:rPr lang="zh-CN" altLang="en-US" smtClean="0"/>
              <a:pPr/>
              <a:t>2012/12/6</a:t>
            </a:fld>
            <a:endParaRPr lang="zh-CN" altLang="en-US"/>
          </a:p>
        </p:txBody>
      </p:sp>
      <p:sp>
        <p:nvSpPr>
          <p:cNvPr id="5" name="Footer Placeholder 4"/>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7D0F3-3F2D-4847-A032-E6D9C2F18365}" type="datetime1">
              <a:rPr lang="zh-CN" altLang="en-US" smtClean="0"/>
              <a:pPr/>
              <a:t>2012/12/6</a:t>
            </a:fld>
            <a:endParaRPr lang="zh-CN" altLang="en-US"/>
          </a:p>
        </p:txBody>
      </p:sp>
      <p:sp>
        <p:nvSpPr>
          <p:cNvPr id="6" name="Footer Placeholder 5"/>
          <p:cNvSpPr>
            <a:spLocks noGrp="1"/>
          </p:cNvSpPr>
          <p:nvPr>
            <p:ph type="ftr" sz="quarter" idx="11"/>
          </p:nvPr>
        </p:nvSpPr>
        <p:spPr/>
        <p:txBody>
          <a:bodyPr/>
          <a:lstStyle/>
          <a:p>
            <a:r>
              <a:rPr lang="en-US" altLang="zh-CN" smtClean="0"/>
              <a:t>Iowa state University</a:t>
            </a:r>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AAB77-8CEA-484B-9448-18CA6BAAC0F0}" type="datetime1">
              <a:rPr lang="zh-CN" altLang="en-US" smtClean="0"/>
              <a:pPr/>
              <a:t>2012/12/6</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9E624-214D-4587-9E7D-C484275D0D87}" type="datetime1">
              <a:rPr lang="zh-CN" altLang="en-US" smtClean="0"/>
              <a:pPr/>
              <a:t>2012/12/6</a:t>
            </a:fld>
            <a:endParaRPr lang="zh-CN" altLang="en-US"/>
          </a:p>
        </p:txBody>
      </p:sp>
      <p:sp>
        <p:nvSpPr>
          <p:cNvPr id="4" name="Footer Placeholder 3"/>
          <p:cNvSpPr>
            <a:spLocks noGrp="1"/>
          </p:cNvSpPr>
          <p:nvPr>
            <p:ph type="ftr" sz="quarter" idx="11"/>
          </p:nvPr>
        </p:nvSpPr>
        <p:spPr/>
        <p:txBody>
          <a:bodyPr/>
          <a:lstStyle/>
          <a:p>
            <a:r>
              <a:rPr lang="en-US" altLang="zh-CN" smtClean="0"/>
              <a:t>Iowa state University</a:t>
            </a:r>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B55E8-1E9B-4308-B303-CC0CDF58F6CC}" type="datetime1">
              <a:rPr lang="zh-CN" altLang="en-US" smtClean="0"/>
              <a:pPr/>
              <a:t>2012/12/6</a:t>
            </a:fld>
            <a:endParaRPr lang="zh-CN" altLang="en-US"/>
          </a:p>
        </p:txBody>
      </p:sp>
      <p:sp>
        <p:nvSpPr>
          <p:cNvPr id="3" name="Footer Placeholder 2"/>
          <p:cNvSpPr>
            <a:spLocks noGrp="1"/>
          </p:cNvSpPr>
          <p:nvPr>
            <p:ph type="ftr" sz="quarter" idx="11"/>
          </p:nvPr>
        </p:nvSpPr>
        <p:spPr/>
        <p:txBody>
          <a:bodyPr/>
          <a:lstStyle/>
          <a:p>
            <a:r>
              <a:rPr lang="en-US" altLang="zh-CN" smtClean="0"/>
              <a:t>Iowa state University</a:t>
            </a:r>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F4151-E05A-4D15-A56A-38B29A75BB0E}" type="datetime1">
              <a:rPr lang="zh-CN" altLang="en-US" smtClean="0"/>
              <a:pPr/>
              <a:t>2012/12/6</a:t>
            </a:fld>
            <a:endParaRPr lang="zh-CN" altLang="en-US"/>
          </a:p>
        </p:txBody>
      </p:sp>
      <p:sp>
        <p:nvSpPr>
          <p:cNvPr id="6" name="Footer Placeholder 5"/>
          <p:cNvSpPr>
            <a:spLocks noGrp="1"/>
          </p:cNvSpPr>
          <p:nvPr>
            <p:ph type="ftr" sz="quarter" idx="11"/>
          </p:nvPr>
        </p:nvSpPr>
        <p:spPr/>
        <p:txBody>
          <a:bodyPr/>
          <a:lstStyle/>
          <a:p>
            <a:r>
              <a:rPr lang="en-US" altLang="zh-CN" smtClean="0"/>
              <a:t>Iowa state University</a:t>
            </a:r>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F371A-BB83-4163-8FA5-3130B9A7AB78}" type="datetime1">
              <a:rPr lang="zh-CN" altLang="en-US" smtClean="0"/>
              <a:pPr/>
              <a:t>2012/12/6</a:t>
            </a:fld>
            <a:endParaRPr lang="zh-CN" altLang="en-US"/>
          </a:p>
        </p:txBody>
      </p:sp>
      <p:sp>
        <p:nvSpPr>
          <p:cNvPr id="6" name="Footer Placeholder 5"/>
          <p:cNvSpPr>
            <a:spLocks noGrp="1"/>
          </p:cNvSpPr>
          <p:nvPr>
            <p:ph type="ftr" sz="quarter" idx="11"/>
          </p:nvPr>
        </p:nvSpPr>
        <p:spPr/>
        <p:txBody>
          <a:bodyPr/>
          <a:lstStyle/>
          <a:p>
            <a:r>
              <a:rPr lang="en-US" altLang="zh-CN" smtClean="0"/>
              <a:t>Iowa state University</a:t>
            </a:r>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F949F82-6B50-4DB8-A073-EB0D1180574A}" type="datetime1">
              <a:rPr lang="zh-CN" altLang="en-US" smtClean="0"/>
              <a:pPr/>
              <a:t>2012/12/6</a:t>
            </a:fld>
            <a:endParaRPr lang="zh-CN"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ltLang="zh-CN" smtClean="0"/>
              <a:t>Iowa state University</a:t>
            </a:r>
            <a:endParaRPr lang="zh-CN"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C913308-F349-4B6D-A68A-DD1791B4A57B}" type="slidenum">
              <a:rPr lang="zh-CN" altLang="en-US" smtClean="0"/>
              <a:pPr/>
              <a:t>‹#›</a:t>
            </a:fld>
            <a:endParaRPr lang="zh-CN"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2195736" y="1700808"/>
            <a:ext cx="6336704" cy="1894362"/>
          </a:xfrm>
        </p:spPr>
        <p:txBody>
          <a:bodyPr>
            <a:normAutofit/>
          </a:bodyPr>
          <a:lstStyle/>
          <a:p>
            <a:r>
              <a:rPr lang="en-US" altLang="zh-CN" sz="4000" dirty="0" smtClean="0"/>
              <a:t>EE330 Final Project</a:t>
            </a:r>
            <a:br>
              <a:rPr lang="en-US" altLang="zh-CN" sz="4000" dirty="0" smtClean="0"/>
            </a:br>
            <a:r>
              <a:rPr lang="en-US" altLang="zh-CN" sz="3600" dirty="0" smtClean="0"/>
              <a:t>Autonomous Car</a:t>
            </a:r>
            <a:endParaRPr lang="zh-CN" altLang="en-US" sz="3600" dirty="0"/>
          </a:p>
        </p:txBody>
      </p:sp>
      <p:sp>
        <p:nvSpPr>
          <p:cNvPr id="3" name="副标题 2"/>
          <p:cNvSpPr>
            <a:spLocks noGrp="1"/>
          </p:cNvSpPr>
          <p:nvPr>
            <p:ph type="subTitle" idx="1"/>
          </p:nvPr>
        </p:nvSpPr>
        <p:spPr/>
        <p:txBody>
          <a:bodyPr>
            <a:normAutofit lnSpcReduction="10000"/>
          </a:bodyPr>
          <a:lstStyle/>
          <a:p>
            <a:r>
              <a:rPr lang="en-US" altLang="zh-CN" dirty="0" err="1" smtClean="0"/>
              <a:t>Xiaoyu</a:t>
            </a:r>
            <a:r>
              <a:rPr lang="en-US" altLang="zh-CN" dirty="0" smtClean="0"/>
              <a:t> </a:t>
            </a:r>
            <a:r>
              <a:rPr lang="en-US" altLang="zh-CN" dirty="0" err="1" smtClean="0"/>
              <a:t>Che</a:t>
            </a:r>
            <a:r>
              <a:rPr lang="en-US" altLang="zh-CN" dirty="0" smtClean="0"/>
              <a:t> &amp; Dong Ding</a:t>
            </a:r>
          </a:p>
          <a:p>
            <a:r>
              <a:rPr lang="en-US" altLang="zh-CN" dirty="0" smtClean="0"/>
              <a:t>12/7/2012</a:t>
            </a:r>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Case </a:t>
            </a:r>
            <a:r>
              <a:rPr lang="en-US" altLang="zh-CN" sz="3200" dirty="0" smtClean="0"/>
              <a:t>3: Worst Case</a:t>
            </a:r>
            <a:endParaRPr lang="zh-CN" altLang="en-US" sz="3200" dirty="0"/>
          </a:p>
        </p:txBody>
      </p:sp>
      <p:sp>
        <p:nvSpPr>
          <p:cNvPr id="3" name="内容占位符 2"/>
          <p:cNvSpPr>
            <a:spLocks noGrp="1"/>
          </p:cNvSpPr>
          <p:nvPr>
            <p:ph idx="1"/>
          </p:nvPr>
        </p:nvSpPr>
        <p:spPr/>
        <p:txBody>
          <a:bodyPr>
            <a:normAutofit lnSpcReduction="10000"/>
          </a:bodyPr>
          <a:lstStyle/>
          <a:p>
            <a:r>
              <a:rPr lang="en-US" altLang="zh-CN" dirty="0">
                <a:solidFill>
                  <a:schemeClr val="accent1"/>
                </a:solidFill>
              </a:rPr>
              <a:t>T</a:t>
            </a:r>
            <a:r>
              <a:rPr lang="en-US" altLang="zh-CN" dirty="0" smtClean="0">
                <a:solidFill>
                  <a:schemeClr val="accent1"/>
                </a:solidFill>
              </a:rPr>
              <a:t>he worst case: </a:t>
            </a:r>
            <a:r>
              <a:rPr lang="en-US" altLang="zh-CN" dirty="0"/>
              <a:t>the software fails or the cameras lose sight , a hardware backup is </a:t>
            </a:r>
            <a:r>
              <a:rPr lang="en-US" altLang="zh-CN" dirty="0" smtClean="0"/>
              <a:t>needed. And even the backup sensors lose signal</a:t>
            </a:r>
          </a:p>
          <a:p>
            <a:pPr marL="0" indent="0">
              <a:buNone/>
            </a:pPr>
            <a:endParaRPr lang="en-US" altLang="zh-CN" dirty="0" smtClean="0"/>
          </a:p>
          <a:p>
            <a:r>
              <a:rPr lang="en-US" altLang="zh-CN" dirty="0" smtClean="0">
                <a:solidFill>
                  <a:schemeClr val="accent1"/>
                </a:solidFill>
              </a:rPr>
              <a:t>Condition: </a:t>
            </a:r>
          </a:p>
          <a:p>
            <a:pPr marL="0" indent="0">
              <a:buNone/>
            </a:pPr>
            <a:r>
              <a:rPr lang="en-US" altLang="zh-CN" dirty="0">
                <a:solidFill>
                  <a:schemeClr val="accent1"/>
                </a:solidFill>
              </a:rPr>
              <a:t> </a:t>
            </a:r>
            <a:r>
              <a:rPr lang="en-US" altLang="zh-CN" dirty="0" smtClean="0">
                <a:solidFill>
                  <a:schemeClr val="accent1"/>
                </a:solidFill>
              </a:rPr>
              <a:t>  1. </a:t>
            </a:r>
            <a:r>
              <a:rPr lang="en-US" altLang="zh-CN" dirty="0" smtClean="0"/>
              <a:t>After 15 seconds, if the sensors do not resume operation, the car will be slowed to a stop no matter on the highway or city.</a:t>
            </a:r>
            <a:endParaRPr lang="en-US" altLang="zh-CN" dirty="0"/>
          </a:p>
          <a:p>
            <a:pPr marL="0" indent="0">
              <a:buNone/>
            </a:pPr>
            <a:r>
              <a:rPr lang="en-US" altLang="zh-CN" dirty="0" smtClean="0"/>
              <a:t>  </a:t>
            </a:r>
            <a:r>
              <a:rPr lang="en-US" altLang="zh-CN" dirty="0" smtClean="0">
                <a:solidFill>
                  <a:schemeClr val="accent1"/>
                </a:solidFill>
              </a:rPr>
              <a:t>2. </a:t>
            </a:r>
            <a:r>
              <a:rPr lang="en-US" altLang="zh-CN" dirty="0" smtClean="0"/>
              <a:t>If </a:t>
            </a:r>
            <a:r>
              <a:rPr lang="en-US" dirty="0"/>
              <a:t>a human takes </a:t>
            </a:r>
            <a:r>
              <a:rPr lang="en-US" dirty="0" smtClean="0"/>
              <a:t>control in 15 seconds, the alarm will be off.</a:t>
            </a:r>
            <a:endParaRPr lang="en-US" altLang="zh-CN" dirty="0" smtClean="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Code For Case </a:t>
            </a:r>
            <a:r>
              <a:rPr lang="en-US" sz="3200" dirty="0" smtClean="0"/>
              <a:t>3</a:t>
            </a:r>
            <a:endParaRPr lang="en-US" sz="3200"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11</a:t>
            </a:fld>
            <a:endParaRPr lang="zh-CN" altLang="en-US"/>
          </a:p>
        </p:txBody>
      </p:sp>
      <p:pic>
        <p:nvPicPr>
          <p:cNvPr id="819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07599" y="692696"/>
            <a:ext cx="2686050" cy="460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13" name="Right Brace 12"/>
          <p:cNvSpPr/>
          <p:nvPr/>
        </p:nvSpPr>
        <p:spPr>
          <a:xfrm>
            <a:off x="3851920" y="3212976"/>
            <a:ext cx="144016"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4211960" y="3964414"/>
            <a:ext cx="3600400" cy="646331"/>
          </a:xfrm>
          <a:prstGeom prst="rect">
            <a:avLst/>
          </a:prstGeom>
          <a:noFill/>
        </p:spPr>
        <p:txBody>
          <a:bodyPr wrap="square" lIns="91440" tIns="45720" rIns="91440" bIns="45720">
            <a:spAutoFit/>
          </a:bodyPr>
          <a:lstStyle/>
          <a:p>
            <a:pPr algn="ctr"/>
            <a:r>
              <a:rPr lang="en-US" altLang="zh-CN" dirty="0">
                <a:solidFill>
                  <a:schemeClr val="accent1">
                    <a:lumMod val="75000"/>
                  </a:schemeClr>
                </a:solidFill>
              </a:rPr>
              <a:t>I</a:t>
            </a:r>
            <a:r>
              <a:rPr lang="en-US" altLang="zh-CN" dirty="0" smtClean="0">
                <a:solidFill>
                  <a:schemeClr val="accent1">
                    <a:lumMod val="75000"/>
                  </a:schemeClr>
                </a:solidFill>
              </a:rPr>
              <a:t>ncreasing </a:t>
            </a:r>
            <a:r>
              <a:rPr lang="en-US" altLang="zh-CN" dirty="0">
                <a:solidFill>
                  <a:schemeClr val="accent1">
                    <a:lumMod val="75000"/>
                  </a:schemeClr>
                </a:solidFill>
              </a:rPr>
              <a:t>the </a:t>
            </a:r>
            <a:r>
              <a:rPr lang="en-US" altLang="zh-CN" dirty="0" smtClean="0">
                <a:solidFill>
                  <a:schemeClr val="accent1">
                    <a:lumMod val="75000"/>
                  </a:schemeClr>
                </a:solidFill>
              </a:rPr>
              <a:t>brakes</a:t>
            </a:r>
          </a:p>
          <a:p>
            <a:pPr algn="ctr"/>
            <a:r>
              <a:rPr lang="en-US" altLang="zh-CN" dirty="0" smtClean="0">
                <a:solidFill>
                  <a:schemeClr val="accent1">
                    <a:lumMod val="75000"/>
                  </a:schemeClr>
                </a:solidFill>
              </a:rPr>
              <a:t> </a:t>
            </a:r>
            <a:r>
              <a:rPr lang="en-US" altLang="zh-CN" dirty="0">
                <a:solidFill>
                  <a:schemeClr val="accent1">
                    <a:lumMod val="75000"/>
                  </a:schemeClr>
                </a:solidFill>
              </a:rPr>
              <a:t>from 0% to 100% over 5 seconds</a:t>
            </a:r>
            <a:endParaRPr lang="en-US" b="1" cap="none" spc="0" dirty="0">
              <a:ln w="12700">
                <a:solidFill>
                  <a:schemeClr val="bg1"/>
                </a:solidFill>
                <a:prstDash val="solid"/>
              </a:ln>
              <a:solidFill>
                <a:schemeClr val="accent1">
                  <a:lumMod val="75000"/>
                </a:schemeClr>
              </a:solidFill>
              <a:latin typeface="+mj-lt"/>
            </a:endParaRPr>
          </a:p>
        </p:txBody>
      </p:sp>
      <p:sp>
        <p:nvSpPr>
          <p:cNvPr id="15" name="Right Brace 14"/>
          <p:cNvSpPr/>
          <p:nvPr/>
        </p:nvSpPr>
        <p:spPr>
          <a:xfrm>
            <a:off x="3851920" y="692696"/>
            <a:ext cx="144016"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3844517" y="1892414"/>
            <a:ext cx="144016"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4211960" y="1929288"/>
            <a:ext cx="3600400" cy="923330"/>
          </a:xfrm>
          <a:prstGeom prst="rect">
            <a:avLst/>
          </a:prstGeom>
          <a:noFill/>
        </p:spPr>
        <p:txBody>
          <a:bodyPr wrap="square" lIns="91440" tIns="45720" rIns="91440" bIns="45720">
            <a:spAutoFit/>
          </a:bodyPr>
          <a:lstStyle/>
          <a:p>
            <a:pPr algn="ctr"/>
            <a:r>
              <a:rPr lang="en-US" dirty="0" smtClean="0">
                <a:solidFill>
                  <a:schemeClr val="accent1">
                    <a:lumMod val="75000"/>
                  </a:schemeClr>
                </a:solidFill>
              </a:rPr>
              <a:t>A </a:t>
            </a:r>
            <a:r>
              <a:rPr lang="en-US" dirty="0">
                <a:solidFill>
                  <a:schemeClr val="accent1">
                    <a:lumMod val="75000"/>
                  </a:schemeClr>
                </a:solidFill>
              </a:rPr>
              <a:t>human </a:t>
            </a:r>
            <a:r>
              <a:rPr lang="en-US" dirty="0" smtClean="0">
                <a:solidFill>
                  <a:schemeClr val="accent1">
                    <a:lumMod val="75000"/>
                  </a:schemeClr>
                </a:solidFill>
              </a:rPr>
              <a:t>takes control. Sensor=0.</a:t>
            </a:r>
            <a:endParaRPr lang="en-US" dirty="0">
              <a:solidFill>
                <a:schemeClr val="accent1">
                  <a:lumMod val="75000"/>
                </a:schemeClr>
              </a:solidFill>
            </a:endParaRPr>
          </a:p>
          <a:p>
            <a:pPr algn="ctr"/>
            <a:r>
              <a:rPr lang="en-US" dirty="0">
                <a:solidFill>
                  <a:schemeClr val="accent1">
                    <a:lumMod val="75000"/>
                  </a:schemeClr>
                </a:solidFill>
              </a:rPr>
              <a:t> </a:t>
            </a:r>
            <a:r>
              <a:rPr lang="en-US" dirty="0" smtClean="0">
                <a:solidFill>
                  <a:schemeClr val="accent1">
                    <a:lumMod val="75000"/>
                  </a:schemeClr>
                </a:solidFill>
              </a:rPr>
              <a:t>The </a:t>
            </a:r>
            <a:r>
              <a:rPr lang="en-US" dirty="0">
                <a:solidFill>
                  <a:schemeClr val="accent1">
                    <a:lumMod val="75000"/>
                  </a:schemeClr>
                </a:solidFill>
              </a:rPr>
              <a:t>alarm will be off.</a:t>
            </a:r>
          </a:p>
          <a:p>
            <a:pPr algn="ctr"/>
            <a:endParaRPr lang="en-US" b="1" cap="none" spc="0" dirty="0">
              <a:ln w="12700">
                <a:solidFill>
                  <a:schemeClr val="bg1"/>
                </a:solidFill>
                <a:prstDash val="solid"/>
              </a:ln>
              <a:solidFill>
                <a:schemeClr val="accent1">
                  <a:lumMod val="75000"/>
                </a:schemeClr>
              </a:solidFill>
              <a:latin typeface="+mj-lt"/>
            </a:endParaRPr>
          </a:p>
        </p:txBody>
      </p:sp>
      <p:sp>
        <p:nvSpPr>
          <p:cNvPr id="18" name="Rectangle 17"/>
          <p:cNvSpPr/>
          <p:nvPr/>
        </p:nvSpPr>
        <p:spPr>
          <a:xfrm>
            <a:off x="4499992" y="837582"/>
            <a:ext cx="3600400" cy="369332"/>
          </a:xfrm>
          <a:prstGeom prst="rect">
            <a:avLst/>
          </a:prstGeom>
          <a:noFill/>
        </p:spPr>
        <p:txBody>
          <a:bodyPr wrap="square" lIns="91440" tIns="45720" rIns="91440" bIns="45720">
            <a:spAutoFit/>
          </a:bodyPr>
          <a:lstStyle/>
          <a:p>
            <a:pPr algn="ctr"/>
            <a:r>
              <a:rPr lang="en-US" b="1" dirty="0" smtClean="0">
                <a:ln w="12700">
                  <a:solidFill>
                    <a:schemeClr val="bg1"/>
                  </a:solidFill>
                  <a:prstDash val="solid"/>
                </a:ln>
                <a:solidFill>
                  <a:schemeClr val="accent1">
                    <a:lumMod val="75000"/>
                  </a:schemeClr>
                </a:solidFill>
                <a:latin typeface="+mj-lt"/>
              </a:rPr>
              <a:t>Brakes when  the alarm  keeps 15s</a:t>
            </a:r>
            <a:endParaRPr lang="en-US" b="1" cap="none" spc="0" dirty="0">
              <a:ln w="12700">
                <a:solidFill>
                  <a:schemeClr val="bg1"/>
                </a:solidFill>
                <a:prstDash val="solid"/>
              </a:ln>
              <a:solidFill>
                <a:schemeClr val="accent1">
                  <a:lumMod val="75000"/>
                </a:schemeClr>
              </a:solidFill>
              <a:latin typeface="+mj-lt"/>
            </a:endParaRPr>
          </a:p>
        </p:txBody>
      </p:sp>
    </p:spTree>
    <p:extLst>
      <p:ext uri="{BB962C8B-B14F-4D97-AF65-F5344CB8AC3E}">
        <p14:creationId xmlns="" xmlns:p14="http://schemas.microsoft.com/office/powerpoint/2010/main" val="2914686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92178" y="548680"/>
            <a:ext cx="2153904" cy="4375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200" dirty="0"/>
              <a:t>Overall Code:</a:t>
            </a: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12</a:t>
            </a:fld>
            <a:endParaRPr lang="zh-CN" altLang="en-US"/>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4345" y="548680"/>
            <a:ext cx="4930909" cy="51084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altLang="zh-CN" dirty="0" smtClean="0"/>
              <a:t>Iowa state University</a:t>
            </a:r>
            <a:endParaRPr lang="zh-CN" altLang="en-US" dirty="0"/>
          </a:p>
        </p:txBody>
      </p:sp>
      <p:sp>
        <p:nvSpPr>
          <p:cNvPr id="11" name="Right Brace 10"/>
          <p:cNvSpPr/>
          <p:nvPr/>
        </p:nvSpPr>
        <p:spPr>
          <a:xfrm>
            <a:off x="3851920" y="778875"/>
            <a:ext cx="144016" cy="7977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2806323" y="854586"/>
            <a:ext cx="3600400" cy="646331"/>
          </a:xfrm>
          <a:prstGeom prst="rect">
            <a:avLst/>
          </a:prstGeom>
          <a:noFill/>
        </p:spPr>
        <p:txBody>
          <a:bodyPr wrap="square" lIns="91440" tIns="45720" rIns="91440" bIns="45720">
            <a:spAutoFit/>
          </a:bodyPr>
          <a:lstStyle/>
          <a:p>
            <a:pPr algn="ctr"/>
            <a:r>
              <a:rPr lang="en-US" b="1" cap="none" spc="0" dirty="0" smtClean="0">
                <a:ln w="12700">
                  <a:solidFill>
                    <a:schemeClr val="bg1"/>
                  </a:solidFill>
                  <a:prstDash val="solid"/>
                </a:ln>
                <a:solidFill>
                  <a:schemeClr val="accent1">
                    <a:lumMod val="75000"/>
                  </a:schemeClr>
                </a:solidFill>
                <a:latin typeface="+mj-lt"/>
              </a:rPr>
              <a:t>Input output </a:t>
            </a:r>
          </a:p>
          <a:p>
            <a:pPr algn="ctr"/>
            <a:r>
              <a:rPr lang="en-US" b="1" cap="none" spc="0" dirty="0" smtClean="0">
                <a:ln w="12700">
                  <a:solidFill>
                    <a:schemeClr val="bg1"/>
                  </a:solidFill>
                  <a:prstDash val="solid"/>
                </a:ln>
                <a:solidFill>
                  <a:schemeClr val="accent1">
                    <a:lumMod val="75000"/>
                  </a:schemeClr>
                </a:solidFill>
                <a:latin typeface="+mj-lt"/>
              </a:rPr>
              <a:t>and register</a:t>
            </a:r>
            <a:endParaRPr lang="en-US" b="1" cap="none" spc="0" dirty="0">
              <a:ln w="12700">
                <a:solidFill>
                  <a:schemeClr val="bg1"/>
                </a:solidFill>
                <a:prstDash val="solid"/>
              </a:ln>
              <a:solidFill>
                <a:schemeClr val="accent1">
                  <a:lumMod val="75000"/>
                </a:schemeClr>
              </a:solidFill>
              <a:latin typeface="+mj-lt"/>
            </a:endParaRPr>
          </a:p>
        </p:txBody>
      </p:sp>
      <p:sp>
        <p:nvSpPr>
          <p:cNvPr id="13" name="Right Brace 12"/>
          <p:cNvSpPr/>
          <p:nvPr/>
        </p:nvSpPr>
        <p:spPr>
          <a:xfrm>
            <a:off x="3851920" y="1916832"/>
            <a:ext cx="144016" cy="19442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2915816" y="2504600"/>
            <a:ext cx="3600400" cy="646331"/>
          </a:xfrm>
          <a:prstGeom prst="rect">
            <a:avLst/>
          </a:prstGeom>
          <a:noFill/>
        </p:spPr>
        <p:txBody>
          <a:bodyPr wrap="square" lIns="91440" tIns="45720" rIns="91440" bIns="45720">
            <a:spAutoFit/>
          </a:bodyPr>
          <a:lstStyle/>
          <a:p>
            <a:pPr algn="ctr"/>
            <a:r>
              <a:rPr lang="en-US" b="1" cap="none" spc="0" dirty="0" smtClean="0">
                <a:ln w="12700">
                  <a:solidFill>
                    <a:schemeClr val="bg1"/>
                  </a:solidFill>
                  <a:prstDash val="solid"/>
                </a:ln>
                <a:solidFill>
                  <a:schemeClr val="accent1">
                    <a:lumMod val="75000"/>
                  </a:schemeClr>
                </a:solidFill>
                <a:latin typeface="+mj-lt"/>
              </a:rPr>
              <a:t>Case1:</a:t>
            </a:r>
          </a:p>
          <a:p>
            <a:pPr algn="ctr"/>
            <a:r>
              <a:rPr lang="en-US" b="1" cap="none" spc="0" dirty="0" smtClean="0">
                <a:ln w="12700">
                  <a:solidFill>
                    <a:schemeClr val="bg1"/>
                  </a:solidFill>
                  <a:prstDash val="solid"/>
                </a:ln>
                <a:solidFill>
                  <a:schemeClr val="accent1">
                    <a:lumMod val="75000"/>
                  </a:schemeClr>
                </a:solidFill>
                <a:latin typeface="+mj-lt"/>
              </a:rPr>
              <a:t>wheel control</a:t>
            </a:r>
            <a:endParaRPr lang="en-US" b="1" cap="none" spc="0" dirty="0">
              <a:ln w="12700">
                <a:solidFill>
                  <a:schemeClr val="bg1"/>
                </a:solidFill>
                <a:prstDash val="solid"/>
              </a:ln>
              <a:solidFill>
                <a:schemeClr val="accent1">
                  <a:lumMod val="75000"/>
                </a:schemeClr>
              </a:solidFill>
              <a:latin typeface="+mj-lt"/>
            </a:endParaRPr>
          </a:p>
        </p:txBody>
      </p:sp>
      <p:sp>
        <p:nvSpPr>
          <p:cNvPr id="15" name="Right Brace 14"/>
          <p:cNvSpPr/>
          <p:nvPr/>
        </p:nvSpPr>
        <p:spPr>
          <a:xfrm>
            <a:off x="3860304" y="4013448"/>
            <a:ext cx="135632" cy="15882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7375389" y="2736637"/>
            <a:ext cx="144016" cy="19442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6482691" y="3284984"/>
            <a:ext cx="3600400" cy="923330"/>
          </a:xfrm>
          <a:prstGeom prst="rect">
            <a:avLst/>
          </a:prstGeom>
          <a:noFill/>
        </p:spPr>
        <p:txBody>
          <a:bodyPr wrap="square" lIns="91440" tIns="45720" rIns="91440" bIns="45720">
            <a:spAutoFit/>
          </a:bodyPr>
          <a:lstStyle/>
          <a:p>
            <a:pPr algn="ctr"/>
            <a:r>
              <a:rPr lang="en-US" altLang="zh-CN" dirty="0">
                <a:solidFill>
                  <a:schemeClr val="accent1">
                    <a:lumMod val="75000"/>
                  </a:schemeClr>
                </a:solidFill>
              </a:rPr>
              <a:t>increasing </a:t>
            </a:r>
            <a:r>
              <a:rPr lang="en-US" altLang="zh-CN" dirty="0" smtClean="0">
                <a:solidFill>
                  <a:schemeClr val="accent1">
                    <a:lumMod val="75000"/>
                  </a:schemeClr>
                </a:solidFill>
              </a:rPr>
              <a:t>brakes</a:t>
            </a:r>
          </a:p>
          <a:p>
            <a:pPr algn="ctr"/>
            <a:r>
              <a:rPr lang="en-US" altLang="zh-CN" dirty="0" smtClean="0">
                <a:solidFill>
                  <a:schemeClr val="accent1">
                    <a:lumMod val="75000"/>
                  </a:schemeClr>
                </a:solidFill>
              </a:rPr>
              <a:t> </a:t>
            </a:r>
            <a:r>
              <a:rPr lang="en-US" altLang="zh-CN" dirty="0">
                <a:solidFill>
                  <a:schemeClr val="accent1">
                    <a:lumMod val="75000"/>
                  </a:schemeClr>
                </a:solidFill>
              </a:rPr>
              <a:t>from 0% to 100</a:t>
            </a:r>
            <a:r>
              <a:rPr lang="en-US" altLang="zh-CN" dirty="0" smtClean="0">
                <a:solidFill>
                  <a:schemeClr val="accent1">
                    <a:lumMod val="75000"/>
                  </a:schemeClr>
                </a:solidFill>
              </a:rPr>
              <a:t>%</a:t>
            </a:r>
          </a:p>
          <a:p>
            <a:pPr algn="ctr"/>
            <a:r>
              <a:rPr lang="en-US" altLang="zh-CN" dirty="0" smtClean="0">
                <a:solidFill>
                  <a:schemeClr val="accent1">
                    <a:lumMod val="75000"/>
                  </a:schemeClr>
                </a:solidFill>
              </a:rPr>
              <a:t> </a:t>
            </a:r>
            <a:r>
              <a:rPr lang="en-US" altLang="zh-CN" dirty="0">
                <a:solidFill>
                  <a:schemeClr val="accent1">
                    <a:lumMod val="75000"/>
                  </a:schemeClr>
                </a:solidFill>
              </a:rPr>
              <a:t>over 5 seconds</a:t>
            </a:r>
            <a:endParaRPr lang="en-US" b="1" cap="none" spc="0" dirty="0">
              <a:ln w="12700">
                <a:solidFill>
                  <a:schemeClr val="bg1"/>
                </a:solidFill>
                <a:prstDash val="solid"/>
              </a:ln>
              <a:solidFill>
                <a:schemeClr val="accent1">
                  <a:lumMod val="75000"/>
                </a:schemeClr>
              </a:solidFill>
              <a:latin typeface="+mj-lt"/>
            </a:endParaRPr>
          </a:p>
        </p:txBody>
      </p:sp>
      <p:sp>
        <p:nvSpPr>
          <p:cNvPr id="19" name="Rectangle 18"/>
          <p:cNvSpPr/>
          <p:nvPr/>
        </p:nvSpPr>
        <p:spPr>
          <a:xfrm>
            <a:off x="2915816" y="4533911"/>
            <a:ext cx="3600400" cy="646331"/>
          </a:xfrm>
          <a:prstGeom prst="rect">
            <a:avLst/>
          </a:prstGeom>
          <a:noFill/>
        </p:spPr>
        <p:txBody>
          <a:bodyPr wrap="square" lIns="91440" tIns="45720" rIns="91440" bIns="45720">
            <a:spAutoFit/>
          </a:bodyPr>
          <a:lstStyle/>
          <a:p>
            <a:pPr algn="ctr"/>
            <a:r>
              <a:rPr lang="en-US" b="1" cap="none" spc="0" dirty="0" smtClean="0">
                <a:ln w="12700">
                  <a:solidFill>
                    <a:schemeClr val="bg1"/>
                  </a:solidFill>
                  <a:prstDash val="solid"/>
                </a:ln>
                <a:solidFill>
                  <a:schemeClr val="accent1">
                    <a:lumMod val="75000"/>
                  </a:schemeClr>
                </a:solidFill>
                <a:latin typeface="+mj-lt"/>
              </a:rPr>
              <a:t>Case2:</a:t>
            </a:r>
          </a:p>
          <a:p>
            <a:pPr algn="ctr"/>
            <a:r>
              <a:rPr lang="en-US" b="1" dirty="0" smtClean="0">
                <a:ln w="12700">
                  <a:solidFill>
                    <a:schemeClr val="bg1"/>
                  </a:solidFill>
                  <a:prstDash val="solid"/>
                </a:ln>
                <a:solidFill>
                  <a:schemeClr val="accent1">
                    <a:lumMod val="75000"/>
                  </a:schemeClr>
                </a:solidFill>
                <a:latin typeface="+mj-lt"/>
              </a:rPr>
              <a:t>City brake</a:t>
            </a:r>
            <a:r>
              <a:rPr lang="en-US" b="1" cap="none" spc="0" dirty="0" smtClean="0">
                <a:ln w="12700">
                  <a:solidFill>
                    <a:schemeClr val="bg1"/>
                  </a:solidFill>
                  <a:prstDash val="solid"/>
                </a:ln>
                <a:solidFill>
                  <a:schemeClr val="accent1">
                    <a:lumMod val="75000"/>
                  </a:schemeClr>
                </a:solidFill>
                <a:latin typeface="+mj-lt"/>
              </a:rPr>
              <a:t> control</a:t>
            </a:r>
            <a:endParaRPr lang="en-US" b="1" cap="none" spc="0" dirty="0">
              <a:ln w="12700">
                <a:solidFill>
                  <a:schemeClr val="bg1"/>
                </a:solidFill>
                <a:prstDash val="solid"/>
              </a:ln>
              <a:solidFill>
                <a:schemeClr val="accent1">
                  <a:lumMod val="75000"/>
                </a:schemeClr>
              </a:solidFill>
              <a:latin typeface="+mj-lt"/>
            </a:endParaRPr>
          </a:p>
        </p:txBody>
      </p:sp>
    </p:spTree>
    <p:extLst>
      <p:ext uri="{BB962C8B-B14F-4D97-AF65-F5344CB8AC3E}">
        <p14:creationId xmlns="" xmlns:p14="http://schemas.microsoft.com/office/powerpoint/2010/main" val="12352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err="1"/>
              <a:t>Testbench</a:t>
            </a:r>
            <a:r>
              <a:rPr lang="en-US" altLang="zh-CN" sz="3200" dirty="0"/>
              <a:t> And Simulation</a:t>
            </a:r>
            <a:endParaRPr lang="zh-CN" altLang="en-US" sz="3200" dirty="0"/>
          </a:p>
        </p:txBody>
      </p:sp>
      <p:sp>
        <p:nvSpPr>
          <p:cNvPr id="3" name="内容占位符 2"/>
          <p:cNvSpPr>
            <a:spLocks noGrp="1"/>
          </p:cNvSpPr>
          <p:nvPr>
            <p:ph idx="1"/>
          </p:nvPr>
        </p:nvSpPr>
        <p:spPr/>
        <p:txBody>
          <a:bodyPr/>
          <a:lstStyle/>
          <a:p>
            <a:r>
              <a:rPr lang="en-US" altLang="zh-CN" dirty="0" smtClean="0"/>
              <a:t>The </a:t>
            </a:r>
            <a:r>
              <a:rPr lang="en-US" altLang="zh-CN" dirty="0" err="1" smtClean="0"/>
              <a:t>testbench</a:t>
            </a:r>
            <a:r>
              <a:rPr lang="en-US" altLang="zh-CN" dirty="0" smtClean="0"/>
              <a:t> is as follow:</a:t>
            </a:r>
            <a:endParaRPr lang="zh-CN" altLang="en-US" dirty="0"/>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13</a:t>
            </a:fld>
            <a:endParaRPr lang="zh-CN" altLang="en-US"/>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404664"/>
            <a:ext cx="4608512" cy="4365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Case </a:t>
            </a:r>
            <a:r>
              <a:rPr lang="en-US" altLang="zh-CN" sz="3200" dirty="0" smtClean="0"/>
              <a:t>1:</a:t>
            </a:r>
            <a:r>
              <a:rPr lang="en-US" altLang="zh-CN" sz="3200" dirty="0"/>
              <a:t> Highway Wheel Control</a:t>
            </a:r>
            <a:endParaRPr lang="en-US" sz="3200"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14</a:t>
            </a:fld>
            <a:endParaRPr lang="zh-CN" altLang="en-US"/>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5115" y="548680"/>
            <a:ext cx="8408245" cy="20000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10" name="内容占位符 2"/>
          <p:cNvSpPr>
            <a:spLocks noGrp="1"/>
          </p:cNvSpPr>
          <p:nvPr>
            <p:ph idx="1"/>
          </p:nvPr>
        </p:nvSpPr>
        <p:spPr>
          <a:xfrm>
            <a:off x="611560" y="2204864"/>
            <a:ext cx="7543800" cy="3886200"/>
          </a:xfrm>
        </p:spPr>
        <p:txBody>
          <a:bodyPr>
            <a:normAutofit/>
          </a:bodyPr>
          <a:lstStyle/>
          <a:p>
            <a:pPr marL="0" indent="0">
              <a:buNone/>
            </a:pPr>
            <a:endParaRPr lang="en-US" altLang="zh-CN" dirty="0" smtClean="0"/>
          </a:p>
          <a:p>
            <a:r>
              <a:rPr lang="en-US" altLang="zh-CN" dirty="0" smtClean="0">
                <a:solidFill>
                  <a:schemeClr val="accent1"/>
                </a:solidFill>
              </a:rPr>
              <a:t>Result: </a:t>
            </a:r>
          </a:p>
          <a:p>
            <a:pPr marL="457200" indent="-457200">
              <a:buAutoNum type="arabicPeriod"/>
            </a:pPr>
            <a:r>
              <a:rPr lang="en-US" altLang="zh-CN" dirty="0" smtClean="0"/>
              <a:t>When sensor=1(01), which means the car </a:t>
            </a:r>
            <a:r>
              <a:rPr lang="en-US" altLang="zh-CN" dirty="0" smtClean="0"/>
              <a:t>turns right</a:t>
            </a:r>
            <a:r>
              <a:rPr lang="en-US" altLang="zh-CN" dirty="0" smtClean="0"/>
              <a:t>. Wheel=01000000 to correct the </a:t>
            </a:r>
            <a:r>
              <a:rPr lang="en-US" altLang="zh-CN" dirty="0"/>
              <a:t>d</a:t>
            </a:r>
            <a:r>
              <a:rPr lang="en-US" altLang="zh-CN" dirty="0" smtClean="0"/>
              <a:t>irection.</a:t>
            </a:r>
            <a:endParaRPr lang="en-US" altLang="zh-CN" dirty="0"/>
          </a:p>
          <a:p>
            <a:pPr marL="457200" indent="-457200">
              <a:buAutoNum type="arabicPeriod"/>
            </a:pPr>
            <a:r>
              <a:rPr lang="en-US" altLang="zh-CN" dirty="0" smtClean="0"/>
              <a:t>Otherwise, When sensor=2(10), Wheel=11000000.</a:t>
            </a:r>
            <a:endParaRPr lang="en-US" altLang="zh-CN" dirty="0"/>
          </a:p>
          <a:p>
            <a:pPr marL="0" indent="0">
              <a:buNone/>
            </a:pPr>
            <a:endParaRPr lang="en-US" altLang="zh-CN" dirty="0" smtClean="0">
              <a:solidFill>
                <a:schemeClr val="accent1"/>
              </a:solidFill>
            </a:endParaRPr>
          </a:p>
          <a:p>
            <a:pPr marL="0" indent="0">
              <a:buNone/>
            </a:pPr>
            <a:endParaRPr lang="en-US" altLang="zh-CN" dirty="0"/>
          </a:p>
        </p:txBody>
      </p:sp>
      <p:sp>
        <p:nvSpPr>
          <p:cNvPr id="9" name="Oval 8"/>
          <p:cNvSpPr/>
          <p:nvPr/>
        </p:nvSpPr>
        <p:spPr>
          <a:xfrm>
            <a:off x="2893121" y="1412776"/>
            <a:ext cx="648072"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5436096" y="1412776"/>
            <a:ext cx="648072" cy="50405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34911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Case </a:t>
            </a:r>
            <a:r>
              <a:rPr lang="en-US" altLang="zh-CN" sz="3200" dirty="0" smtClean="0"/>
              <a:t>2: </a:t>
            </a:r>
            <a:r>
              <a:rPr lang="en-US" altLang="zh-CN" sz="3200" dirty="0"/>
              <a:t>City Brake Control</a:t>
            </a:r>
            <a:endParaRPr lang="en-US" sz="3200" dirty="0"/>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15</a:t>
            </a:fld>
            <a:endParaRPr lang="zh-CN" altLang="en-US"/>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836712"/>
            <a:ext cx="8568952" cy="1741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内容占位符 2"/>
          <p:cNvSpPr>
            <a:spLocks noGrp="1"/>
          </p:cNvSpPr>
          <p:nvPr>
            <p:ph idx="1"/>
          </p:nvPr>
        </p:nvSpPr>
        <p:spPr>
          <a:xfrm>
            <a:off x="611560" y="2204864"/>
            <a:ext cx="7543800" cy="3886200"/>
          </a:xfrm>
        </p:spPr>
        <p:txBody>
          <a:bodyPr>
            <a:normAutofit/>
          </a:bodyPr>
          <a:lstStyle/>
          <a:p>
            <a:pPr marL="0" indent="0">
              <a:buNone/>
            </a:pPr>
            <a:endParaRPr lang="en-US" altLang="zh-CN" dirty="0" smtClean="0"/>
          </a:p>
          <a:p>
            <a:r>
              <a:rPr lang="en-US" altLang="zh-CN" dirty="0" smtClean="0">
                <a:solidFill>
                  <a:schemeClr val="accent1"/>
                </a:solidFill>
              </a:rPr>
              <a:t>Result: </a:t>
            </a:r>
            <a:endParaRPr lang="en-US" altLang="zh-CN" dirty="0"/>
          </a:p>
          <a:p>
            <a:pPr marL="0" indent="0">
              <a:buNone/>
            </a:pPr>
            <a:r>
              <a:rPr lang="en-US" altLang="zh-CN" dirty="0" smtClean="0"/>
              <a:t>    Slow </a:t>
            </a:r>
            <a:r>
              <a:rPr lang="en-US" altLang="zh-CN" dirty="0"/>
              <a:t>the car by progressively increasing the brakes from 0% to 100% over 5 seconds. Hold brake at 100% until GPS/cameras return or the user takes over.</a:t>
            </a:r>
          </a:p>
          <a:p>
            <a:pPr marL="0" indent="0">
              <a:buNone/>
            </a:pPr>
            <a:endParaRPr lang="en-US" altLang="zh-CN" dirty="0" smtClean="0">
              <a:solidFill>
                <a:schemeClr val="accent1"/>
              </a:solidFill>
            </a:endParaRPr>
          </a:p>
          <a:p>
            <a:pPr marL="0" indent="0">
              <a:buNone/>
            </a:pPr>
            <a:endParaRPr lang="en-US" altLang="zh-CN" dirty="0"/>
          </a:p>
        </p:txBody>
      </p:sp>
      <p:sp>
        <p:nvSpPr>
          <p:cNvPr id="9" name="Oval 8"/>
          <p:cNvSpPr/>
          <p:nvPr/>
        </p:nvSpPr>
        <p:spPr>
          <a:xfrm>
            <a:off x="4084715" y="980728"/>
            <a:ext cx="4392488" cy="43204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1332105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581128"/>
            <a:ext cx="6781800" cy="1600200"/>
          </a:xfrm>
        </p:spPr>
        <p:txBody>
          <a:bodyPr>
            <a:normAutofit/>
          </a:bodyPr>
          <a:lstStyle/>
          <a:p>
            <a:r>
              <a:rPr lang="en-US" altLang="zh-CN" sz="3200" dirty="0"/>
              <a:t>Case </a:t>
            </a:r>
            <a:r>
              <a:rPr lang="en-US" altLang="zh-CN" sz="3200" dirty="0" smtClean="0"/>
              <a:t>3: worst case</a:t>
            </a:r>
            <a:endParaRPr lang="en-US" sz="3200"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16</a:t>
            </a:fld>
            <a:endParaRPr lang="zh-CN" altLang="en-US"/>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75537"/>
            <a:ext cx="8172400" cy="17014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10" name="内容占位符 2"/>
          <p:cNvSpPr>
            <a:spLocks noGrp="1"/>
          </p:cNvSpPr>
          <p:nvPr>
            <p:ph idx="1"/>
          </p:nvPr>
        </p:nvSpPr>
        <p:spPr>
          <a:xfrm>
            <a:off x="611560" y="2204864"/>
            <a:ext cx="7543800" cy="3886200"/>
          </a:xfrm>
        </p:spPr>
        <p:txBody>
          <a:bodyPr>
            <a:normAutofit/>
          </a:bodyPr>
          <a:lstStyle/>
          <a:p>
            <a:pPr marL="0" indent="0">
              <a:buNone/>
            </a:pPr>
            <a:endParaRPr lang="en-US" altLang="zh-CN" dirty="0" smtClean="0"/>
          </a:p>
          <a:p>
            <a:r>
              <a:rPr lang="en-US" altLang="zh-CN" dirty="0" smtClean="0">
                <a:solidFill>
                  <a:schemeClr val="accent1"/>
                </a:solidFill>
              </a:rPr>
              <a:t>Result: </a:t>
            </a:r>
          </a:p>
          <a:p>
            <a:pPr marL="0" indent="0">
              <a:buNone/>
            </a:pPr>
            <a:r>
              <a:rPr lang="en-US" altLang="zh-CN" dirty="0"/>
              <a:t>After 15 seconds, if the sensors </a:t>
            </a:r>
            <a:r>
              <a:rPr lang="en-US" altLang="zh-CN" dirty="0" smtClean="0"/>
              <a:t>resume operation , the alarm will be 0 again. If they do </a:t>
            </a:r>
            <a:r>
              <a:rPr lang="en-US" altLang="zh-CN" dirty="0"/>
              <a:t>not resume operation, the car will be slowed to a stop no matter on the highway or city</a:t>
            </a:r>
            <a:r>
              <a:rPr lang="en-US" altLang="zh-CN" dirty="0" smtClean="0"/>
              <a:t>. </a:t>
            </a:r>
            <a:endParaRPr lang="en-US" altLang="zh-CN" dirty="0"/>
          </a:p>
          <a:p>
            <a:pPr marL="0" indent="0">
              <a:buNone/>
            </a:pPr>
            <a:endParaRPr lang="en-US" altLang="zh-CN" dirty="0" smtClean="0">
              <a:solidFill>
                <a:schemeClr val="accent1"/>
              </a:solidFill>
            </a:endParaRPr>
          </a:p>
          <a:p>
            <a:pPr marL="0" indent="0">
              <a:buNone/>
            </a:pPr>
            <a:endParaRPr lang="en-US" altLang="zh-CN" dirty="0"/>
          </a:p>
        </p:txBody>
      </p:sp>
      <p:sp>
        <p:nvSpPr>
          <p:cNvPr id="9" name="Oval 8"/>
          <p:cNvSpPr/>
          <p:nvPr/>
        </p:nvSpPr>
        <p:spPr>
          <a:xfrm>
            <a:off x="3131840" y="775540"/>
            <a:ext cx="3888432" cy="70924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113405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Synthesis</a:t>
            </a:r>
            <a:endParaRPr lang="zh-CN" altLang="en-US" sz="3200" dirty="0"/>
          </a:p>
        </p:txBody>
      </p:sp>
      <p:pic>
        <p:nvPicPr>
          <p:cNvPr id="4" name="Picture 15"/>
          <p:cNvPicPr>
            <a:picLocks noGrp="1"/>
          </p:cNvPicPr>
          <p:nvPr>
            <p:ph idx="1"/>
          </p:nvPr>
        </p:nvPicPr>
        <p:blipFill>
          <a:blip r:embed="rId2" cstate="print"/>
          <a:stretch>
            <a:fillRect/>
          </a:stretch>
        </p:blipFill>
        <p:spPr>
          <a:xfrm>
            <a:off x="1691680" y="692696"/>
            <a:ext cx="5780474" cy="4471392"/>
          </a:xfrm>
          <a:prstGeom prst="rect">
            <a:avLst/>
          </a:prstGeom>
        </p:spPr>
      </p:pic>
      <p:sp>
        <p:nvSpPr>
          <p:cNvPr id="6" name="Slide Number Placeholder 5"/>
          <p:cNvSpPr>
            <a:spLocks noGrp="1"/>
          </p:cNvSpPr>
          <p:nvPr>
            <p:ph type="sldNum" sz="quarter" idx="12"/>
          </p:nvPr>
        </p:nvSpPr>
        <p:spPr/>
        <p:txBody>
          <a:bodyPr/>
          <a:lstStyle/>
          <a:p>
            <a:fld id="{0C913308-F349-4B6D-A68A-DD1791B4A57B}" type="slidenum">
              <a:rPr lang="zh-CN" altLang="en-US" smtClean="0"/>
              <a:pPr/>
              <a:t>17</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err="1"/>
              <a:t>Floorplanning</a:t>
            </a:r>
            <a:endParaRPr lang="zh-CN" altLang="en-US" sz="3200" dirty="0"/>
          </a:p>
        </p:txBody>
      </p:sp>
      <p:pic>
        <p:nvPicPr>
          <p:cNvPr id="4" name="Picture 17"/>
          <p:cNvPicPr>
            <a:picLocks noGrp="1"/>
          </p:cNvPicPr>
          <p:nvPr>
            <p:ph idx="1"/>
          </p:nvPr>
        </p:nvPicPr>
        <p:blipFill>
          <a:blip r:embed="rId2" cstate="print"/>
          <a:stretch>
            <a:fillRect/>
          </a:stretch>
        </p:blipFill>
        <p:spPr>
          <a:xfrm>
            <a:off x="2411760" y="620688"/>
            <a:ext cx="4672641" cy="4399384"/>
          </a:xfrm>
          <a:prstGeom prst="rect">
            <a:avLst/>
          </a:prstGeom>
        </p:spPr>
      </p:pic>
      <p:sp>
        <p:nvSpPr>
          <p:cNvPr id="6" name="Slide Number Placeholder 5"/>
          <p:cNvSpPr>
            <a:spLocks noGrp="1"/>
          </p:cNvSpPr>
          <p:nvPr>
            <p:ph type="sldNum" sz="quarter" idx="12"/>
          </p:nvPr>
        </p:nvSpPr>
        <p:spPr/>
        <p:txBody>
          <a:bodyPr/>
          <a:lstStyle/>
          <a:p>
            <a:fld id="{0C913308-F349-4B6D-A68A-DD1791B4A57B}" type="slidenum">
              <a:rPr lang="zh-CN" altLang="en-US" smtClean="0"/>
              <a:pPr/>
              <a:t>18</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Power Planning</a:t>
            </a:r>
            <a:endParaRPr lang="zh-CN" altLang="en-US" sz="3200" dirty="0"/>
          </a:p>
        </p:txBody>
      </p:sp>
      <p:pic>
        <p:nvPicPr>
          <p:cNvPr id="4" name="Picture 18"/>
          <p:cNvPicPr>
            <a:picLocks noGrp="1"/>
          </p:cNvPicPr>
          <p:nvPr>
            <p:ph idx="1"/>
          </p:nvPr>
        </p:nvPicPr>
        <p:blipFill>
          <a:blip r:embed="rId2" cstate="print"/>
          <a:stretch>
            <a:fillRect/>
          </a:stretch>
        </p:blipFill>
        <p:spPr>
          <a:xfrm>
            <a:off x="2411760" y="692696"/>
            <a:ext cx="4556023" cy="4255368"/>
          </a:xfrm>
          <a:prstGeom prst="rect">
            <a:avLst/>
          </a:prstGeom>
        </p:spPr>
      </p:pic>
      <p:sp>
        <p:nvSpPr>
          <p:cNvPr id="6" name="Slide Number Placeholder 5"/>
          <p:cNvSpPr>
            <a:spLocks noGrp="1"/>
          </p:cNvSpPr>
          <p:nvPr>
            <p:ph type="sldNum" sz="quarter" idx="12"/>
          </p:nvPr>
        </p:nvSpPr>
        <p:spPr/>
        <p:txBody>
          <a:bodyPr/>
          <a:lstStyle/>
          <a:p>
            <a:fld id="{0C913308-F349-4B6D-A68A-DD1791B4A57B}" type="slidenum">
              <a:rPr lang="zh-CN" altLang="en-US" smtClean="0"/>
              <a:pPr/>
              <a:t>19</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a:t>
            </a:r>
          </a:p>
        </p:txBody>
      </p:sp>
      <p:sp>
        <p:nvSpPr>
          <p:cNvPr id="3" name="Content Placeholder 2"/>
          <p:cNvSpPr>
            <a:spLocks noGrp="1"/>
          </p:cNvSpPr>
          <p:nvPr>
            <p:ph idx="1"/>
          </p:nvPr>
        </p:nvSpPr>
        <p:spPr>
          <a:xfrm>
            <a:off x="755576" y="836712"/>
            <a:ext cx="7543800" cy="3886200"/>
          </a:xfrm>
        </p:spPr>
        <p:txBody>
          <a:bodyPr/>
          <a:lstStyle/>
          <a:p>
            <a:endParaRPr lang="en-US" altLang="zh-CN" dirty="0" smtClean="0"/>
          </a:p>
          <a:p>
            <a:pPr marL="0" indent="0">
              <a:buNone/>
            </a:pPr>
            <a:endParaRPr lang="en-US" altLang="zh-CN" dirty="0"/>
          </a:p>
          <a:p>
            <a:r>
              <a:rPr lang="en-US" altLang="zh-CN" dirty="0" smtClean="0"/>
              <a:t>Objective</a:t>
            </a:r>
          </a:p>
          <a:p>
            <a:r>
              <a:rPr lang="en-US" dirty="0"/>
              <a:t>Design </a:t>
            </a:r>
            <a:r>
              <a:rPr lang="en-US" dirty="0" smtClean="0"/>
              <a:t>Method</a:t>
            </a:r>
          </a:p>
          <a:p>
            <a:r>
              <a:rPr lang="en-US" dirty="0" smtClean="0"/>
              <a:t>Code For 3 Cases</a:t>
            </a:r>
          </a:p>
          <a:p>
            <a:r>
              <a:rPr lang="en-US" altLang="zh-CN" dirty="0" err="1"/>
              <a:t>Testbench</a:t>
            </a:r>
            <a:r>
              <a:rPr lang="en-US" altLang="zh-CN" dirty="0"/>
              <a:t> And Simulation</a:t>
            </a:r>
            <a:endParaRPr lang="en-US" altLang="zh-CN" dirty="0" smtClean="0"/>
          </a:p>
          <a:p>
            <a:r>
              <a:rPr lang="en-US" altLang="zh-CN" dirty="0" smtClean="0"/>
              <a:t>Synthesis</a:t>
            </a:r>
          </a:p>
          <a:p>
            <a:r>
              <a:rPr lang="en-US" altLang="zh-CN" dirty="0"/>
              <a:t>Layout In Virtuoso</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2</a:t>
            </a:fld>
            <a:endParaRPr lang="zh-CN" altLang="en-US"/>
          </a:p>
        </p:txBody>
      </p:sp>
      <p:sp>
        <p:nvSpPr>
          <p:cNvPr id="8" name="Footer Placeholder 7"/>
          <p:cNvSpPr>
            <a:spLocks noGrp="1"/>
          </p:cNvSpPr>
          <p:nvPr>
            <p:ph type="ftr" sz="quarter" idx="11"/>
          </p:nvPr>
        </p:nvSpPr>
        <p:spPr/>
        <p:txBody>
          <a:bodyPr/>
          <a:lstStyle/>
          <a:p>
            <a:r>
              <a:rPr lang="en-US" altLang="zh-CN" dirty="0"/>
              <a:t>Iowa state University</a:t>
            </a:r>
          </a:p>
        </p:txBody>
      </p:sp>
    </p:spTree>
    <p:extLst>
      <p:ext uri="{BB962C8B-B14F-4D97-AF65-F5344CB8AC3E}">
        <p14:creationId xmlns="" xmlns:p14="http://schemas.microsoft.com/office/powerpoint/2010/main" val="276035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Placement</a:t>
            </a:r>
            <a:endParaRPr lang="zh-CN" altLang="en-US" sz="3200" dirty="0"/>
          </a:p>
        </p:txBody>
      </p:sp>
      <p:pic>
        <p:nvPicPr>
          <p:cNvPr id="4" name="Picture 19"/>
          <p:cNvPicPr>
            <a:picLocks noGrp="1"/>
          </p:cNvPicPr>
          <p:nvPr>
            <p:ph idx="1"/>
          </p:nvPr>
        </p:nvPicPr>
        <p:blipFill>
          <a:blip r:embed="rId3" cstate="print"/>
          <a:stretch>
            <a:fillRect/>
          </a:stretch>
        </p:blipFill>
        <p:spPr>
          <a:xfrm>
            <a:off x="2195736" y="620688"/>
            <a:ext cx="4752528" cy="4464496"/>
          </a:xfrm>
          <a:prstGeom prst="rect">
            <a:avLst/>
          </a:prstGeom>
        </p:spPr>
      </p:pic>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Special Route</a:t>
            </a:r>
            <a:endParaRPr lang="zh-CN" altLang="en-US" sz="3200" dirty="0"/>
          </a:p>
        </p:txBody>
      </p:sp>
      <p:pic>
        <p:nvPicPr>
          <p:cNvPr id="4" name="Picture 8"/>
          <p:cNvPicPr>
            <a:picLocks noGrp="1"/>
          </p:cNvPicPr>
          <p:nvPr>
            <p:ph idx="1"/>
          </p:nvPr>
        </p:nvPicPr>
        <p:blipFill>
          <a:blip r:embed="rId2" cstate="print"/>
          <a:stretch>
            <a:fillRect/>
          </a:stretch>
        </p:blipFill>
        <p:spPr>
          <a:xfrm>
            <a:off x="2123728" y="692696"/>
            <a:ext cx="4834648" cy="4471392"/>
          </a:xfrm>
          <a:prstGeom prst="rect">
            <a:avLst/>
          </a:prstGeom>
        </p:spPr>
      </p:pic>
      <p:sp>
        <p:nvSpPr>
          <p:cNvPr id="6" name="Slide Number Placeholder 5"/>
          <p:cNvSpPr>
            <a:spLocks noGrp="1"/>
          </p:cNvSpPr>
          <p:nvPr>
            <p:ph type="sldNum" sz="quarter" idx="12"/>
          </p:nvPr>
        </p:nvSpPr>
        <p:spPr/>
        <p:txBody>
          <a:bodyPr/>
          <a:lstStyle/>
          <a:p>
            <a:fld id="{0C913308-F349-4B6D-A68A-DD1791B4A57B}" type="slidenum">
              <a:rPr lang="zh-CN" altLang="en-US" smtClean="0"/>
              <a:pPr/>
              <a:t>21</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err="1"/>
              <a:t>Nano</a:t>
            </a:r>
            <a:r>
              <a:rPr lang="en-US" altLang="zh-CN" sz="3200" dirty="0"/>
              <a:t> Route</a:t>
            </a:r>
            <a:endParaRPr lang="zh-CN" altLang="en-US" sz="3200" dirty="0"/>
          </a:p>
        </p:txBody>
      </p:sp>
      <p:pic>
        <p:nvPicPr>
          <p:cNvPr id="4" name="Picture 9"/>
          <p:cNvPicPr>
            <a:picLocks noGrp="1"/>
          </p:cNvPicPr>
          <p:nvPr>
            <p:ph idx="1"/>
          </p:nvPr>
        </p:nvPicPr>
        <p:blipFill>
          <a:blip r:embed="rId2" cstate="print"/>
          <a:stretch>
            <a:fillRect/>
          </a:stretch>
        </p:blipFill>
        <p:spPr>
          <a:xfrm>
            <a:off x="2051720" y="620688"/>
            <a:ext cx="4899975" cy="4543400"/>
          </a:xfrm>
          <a:prstGeom prst="rect">
            <a:avLst/>
          </a:prstGeom>
        </p:spPr>
      </p:pic>
      <p:sp>
        <p:nvSpPr>
          <p:cNvPr id="6" name="Slide Number Placeholder 5"/>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Grp="1"/>
          </p:cNvPicPr>
          <p:nvPr>
            <p:ph idx="1"/>
          </p:nvPr>
        </p:nvPicPr>
        <p:blipFill>
          <a:blip r:embed="rId2" cstate="print"/>
          <a:stretch>
            <a:fillRect/>
          </a:stretch>
        </p:blipFill>
        <p:spPr>
          <a:xfrm>
            <a:off x="2195736" y="692696"/>
            <a:ext cx="4752528" cy="4392488"/>
          </a:xfrm>
          <a:prstGeom prst="rect">
            <a:avLst/>
          </a:prstGeom>
        </p:spPr>
      </p:pic>
      <p:sp>
        <p:nvSpPr>
          <p:cNvPr id="6" name="Slide Number Placeholder 5"/>
          <p:cNvSpPr>
            <a:spLocks noGrp="1"/>
          </p:cNvSpPr>
          <p:nvPr>
            <p:ph type="sldNum" sz="quarter" idx="12"/>
          </p:nvPr>
        </p:nvSpPr>
        <p:spPr/>
        <p:txBody>
          <a:bodyPr/>
          <a:lstStyle/>
          <a:p>
            <a:fld id="{0C913308-F349-4B6D-A68A-DD1791B4A57B}" type="slidenum">
              <a:rPr lang="zh-CN" altLang="en-US" smtClean="0"/>
              <a:pPr/>
              <a:t>23</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Verification &amp; </a:t>
            </a:r>
            <a:r>
              <a:rPr lang="en-US" altLang="zh-CN" sz="3200" dirty="0" err="1"/>
              <a:t>Streamout</a:t>
            </a:r>
            <a:endParaRPr lang="zh-CN" altLang="en-US" sz="3200" dirty="0"/>
          </a:p>
        </p:txBody>
      </p:sp>
      <p:pic>
        <p:nvPicPr>
          <p:cNvPr id="4" name="Picture 11"/>
          <p:cNvPicPr>
            <a:picLocks noGrp="1"/>
          </p:cNvPicPr>
          <p:nvPr>
            <p:ph idx="1"/>
          </p:nvPr>
        </p:nvPicPr>
        <p:blipFill>
          <a:blip r:embed="rId2" cstate="print"/>
          <a:stretch>
            <a:fillRect/>
          </a:stretch>
        </p:blipFill>
        <p:spPr>
          <a:xfrm>
            <a:off x="467544" y="2852936"/>
            <a:ext cx="3384376" cy="2880320"/>
          </a:xfrm>
          <a:prstGeom prst="rect">
            <a:avLst/>
          </a:prstGeom>
        </p:spPr>
      </p:pic>
      <p:sp>
        <p:nvSpPr>
          <p:cNvPr id="8" name="Slide Number Placeholder 7"/>
          <p:cNvSpPr>
            <a:spLocks noGrp="1"/>
          </p:cNvSpPr>
          <p:nvPr>
            <p:ph type="sldNum" sz="quarter" idx="12"/>
          </p:nvPr>
        </p:nvSpPr>
        <p:spPr/>
        <p:txBody>
          <a:bodyPr/>
          <a:lstStyle/>
          <a:p>
            <a:fld id="{0C913308-F349-4B6D-A68A-DD1791B4A57B}" type="slidenum">
              <a:rPr lang="zh-CN" altLang="en-US" smtClean="0"/>
              <a:pPr/>
              <a:t>24</a:t>
            </a:fld>
            <a:endParaRPr lang="zh-CN" altLang="en-US"/>
          </a:p>
        </p:txBody>
      </p:sp>
      <p:pic>
        <p:nvPicPr>
          <p:cNvPr id="5" name="Picture 12"/>
          <p:cNvPicPr/>
          <p:nvPr/>
        </p:nvPicPr>
        <p:blipFill>
          <a:blip r:embed="rId3" cstate="print"/>
          <a:stretch>
            <a:fillRect/>
          </a:stretch>
        </p:blipFill>
        <p:spPr>
          <a:xfrm>
            <a:off x="467544" y="116632"/>
            <a:ext cx="3635896" cy="2852936"/>
          </a:xfrm>
          <a:prstGeom prst="rect">
            <a:avLst/>
          </a:prstGeom>
        </p:spPr>
      </p:pic>
      <p:pic>
        <p:nvPicPr>
          <p:cNvPr id="6" name="Picture 13"/>
          <p:cNvPicPr/>
          <p:nvPr/>
        </p:nvPicPr>
        <p:blipFill>
          <a:blip r:embed="rId4" cstate="print"/>
          <a:stretch>
            <a:fillRect/>
          </a:stretch>
        </p:blipFill>
        <p:spPr>
          <a:xfrm>
            <a:off x="3995936" y="116632"/>
            <a:ext cx="4186304" cy="3888432"/>
          </a:xfrm>
          <a:prstGeom prst="rect">
            <a:avLst/>
          </a:prstGeom>
        </p:spPr>
      </p:pic>
      <p:sp>
        <p:nvSpPr>
          <p:cNvPr id="10" name="Footer Placeholder 9"/>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Layout In Virtuoso</a:t>
            </a:r>
            <a:endParaRPr lang="zh-CN" altLang="en-US" sz="3200" dirty="0"/>
          </a:p>
        </p:txBody>
      </p:sp>
      <p:pic>
        <p:nvPicPr>
          <p:cNvPr id="4" name="Picture 14"/>
          <p:cNvPicPr>
            <a:picLocks noGrp="1"/>
          </p:cNvPicPr>
          <p:nvPr>
            <p:ph idx="1"/>
          </p:nvPr>
        </p:nvPicPr>
        <p:blipFill>
          <a:blip r:embed="rId2" cstate="print"/>
          <a:stretch>
            <a:fillRect/>
          </a:stretch>
        </p:blipFill>
        <p:spPr>
          <a:xfrm>
            <a:off x="1691680" y="692696"/>
            <a:ext cx="5708633" cy="4471392"/>
          </a:xfrm>
          <a:prstGeom prst="rect">
            <a:avLst/>
          </a:prstGeom>
        </p:spPr>
      </p:pic>
      <p:sp>
        <p:nvSpPr>
          <p:cNvPr id="6" name="Slide Number Placeholder 5"/>
          <p:cNvSpPr>
            <a:spLocks noGrp="1"/>
          </p:cNvSpPr>
          <p:nvPr>
            <p:ph type="sldNum" sz="quarter" idx="12"/>
          </p:nvPr>
        </p:nvSpPr>
        <p:spPr/>
        <p:txBody>
          <a:bodyPr/>
          <a:lstStyle/>
          <a:p>
            <a:fld id="{0C913308-F349-4B6D-A68A-DD1791B4A57B}" type="slidenum">
              <a:rPr lang="zh-CN" altLang="en-US" smtClean="0"/>
              <a:pPr/>
              <a:t>25</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348880"/>
            <a:ext cx="4608512" cy="1168152"/>
          </a:xfrm>
        </p:spPr>
        <p:txBody>
          <a:bodyPr>
            <a:noAutofit/>
          </a:bodyPr>
          <a:lstStyle/>
          <a:p>
            <a:r>
              <a:rPr lang="en-US" sz="6000" dirty="0"/>
              <a:t>Thank </a:t>
            </a:r>
            <a:r>
              <a:rPr lang="en-US" sz="6000" dirty="0" smtClean="0"/>
              <a:t>you!</a:t>
            </a:r>
            <a:endParaRPr lang="en-US" sz="6000"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26</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extLst>
      <p:ext uri="{BB962C8B-B14F-4D97-AF65-F5344CB8AC3E}">
        <p14:creationId xmlns="" xmlns:p14="http://schemas.microsoft.com/office/powerpoint/2010/main" val="1693644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Objective</a:t>
            </a:r>
            <a:endParaRPr lang="zh-CN" altLang="en-US" sz="3200" dirty="0"/>
          </a:p>
        </p:txBody>
      </p:sp>
      <p:sp>
        <p:nvSpPr>
          <p:cNvPr id="3" name="内容占位符 2"/>
          <p:cNvSpPr>
            <a:spLocks noGrp="1"/>
          </p:cNvSpPr>
          <p:nvPr>
            <p:ph idx="1"/>
          </p:nvPr>
        </p:nvSpPr>
        <p:spPr/>
        <p:txBody>
          <a:bodyPr/>
          <a:lstStyle/>
          <a:p>
            <a:r>
              <a:rPr lang="en-US" altLang="zh-CN" dirty="0" smtClean="0"/>
              <a:t>To Create a simple algorithm that is used when the software fails. This algorithm will be coded into hardware so that even when the main software fails, this backup emergency system will keep the car on the road until it can safely exit traffic and be repaired.</a:t>
            </a:r>
            <a:endParaRPr lang="zh-CN" altLang="en-US" dirty="0"/>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Design Method</a:t>
            </a:r>
          </a:p>
        </p:txBody>
      </p:sp>
      <p:sp>
        <p:nvSpPr>
          <p:cNvPr id="3" name="Content Placeholder 2"/>
          <p:cNvSpPr>
            <a:spLocks noGrp="1"/>
          </p:cNvSpPr>
          <p:nvPr>
            <p:ph idx="1"/>
          </p:nvPr>
        </p:nvSpPr>
        <p:spPr/>
        <p:txBody>
          <a:bodyPr>
            <a:noAutofit/>
          </a:bodyPr>
          <a:lstStyle/>
          <a:p>
            <a:endParaRPr lang="en-US" sz="1800" b="1" dirty="0" smtClean="0"/>
          </a:p>
          <a:p>
            <a:endParaRPr lang="en-US" sz="1800" b="1" dirty="0"/>
          </a:p>
          <a:p>
            <a:r>
              <a:rPr lang="en-US" sz="1800" b="1" dirty="0" smtClean="0"/>
              <a:t>Inputs:</a:t>
            </a:r>
            <a:endParaRPr lang="en-US" sz="1800" dirty="0"/>
          </a:p>
          <a:p>
            <a:r>
              <a:rPr lang="en-US" sz="1800" dirty="0"/>
              <a:t>·    (2) Line sensors (2‐bit each)</a:t>
            </a:r>
          </a:p>
          <a:p>
            <a:r>
              <a:rPr lang="en-US" sz="1800" dirty="0"/>
              <a:t>·    Camera Fail indicator</a:t>
            </a:r>
          </a:p>
          <a:p>
            <a:r>
              <a:rPr lang="en-US" sz="1800" dirty="0"/>
              <a:t>·    GPS no signal indicator</a:t>
            </a:r>
          </a:p>
          <a:p>
            <a:r>
              <a:rPr lang="en-US" sz="1800" dirty="0"/>
              <a:t>·    Software interrupt (software fail) indicator</a:t>
            </a:r>
          </a:p>
          <a:p>
            <a:r>
              <a:rPr lang="en-US" sz="1800" dirty="0"/>
              <a:t>·    City vs. Highway </a:t>
            </a:r>
            <a:r>
              <a:rPr lang="en-US" sz="1800" dirty="0" smtClean="0"/>
              <a:t>mode</a:t>
            </a:r>
          </a:p>
          <a:p>
            <a:endParaRPr lang="en-US" sz="1800" dirty="0"/>
          </a:p>
          <a:p>
            <a:r>
              <a:rPr lang="en-US" sz="1800" b="1" dirty="0"/>
              <a:t>Outputs</a:t>
            </a:r>
            <a:r>
              <a:rPr lang="en-US" sz="1800" b="1" dirty="0" smtClean="0"/>
              <a:t>:</a:t>
            </a:r>
            <a:endParaRPr lang="en-US" sz="1800" dirty="0"/>
          </a:p>
          <a:p>
            <a:r>
              <a:rPr lang="en-US" sz="1800" dirty="0" smtClean="0"/>
              <a:t>·    Brakes - Assume </a:t>
            </a:r>
            <a:r>
              <a:rPr lang="en-US" sz="1800" dirty="0"/>
              <a:t>a 4‐bit number scaled linearly with 0000 as 0% brakes and 1111 as 100% brakes.</a:t>
            </a:r>
          </a:p>
          <a:p>
            <a:r>
              <a:rPr lang="en-US" sz="1800" dirty="0"/>
              <a:t>·    </a:t>
            </a:r>
            <a:r>
              <a:rPr lang="en-US" sz="1800" dirty="0" smtClean="0"/>
              <a:t>Accelerator (</a:t>
            </a:r>
            <a:r>
              <a:rPr lang="en-US" sz="1800" dirty="0"/>
              <a:t>4‐bit) </a:t>
            </a:r>
            <a:endParaRPr lang="en-US" sz="1800" dirty="0" smtClean="0"/>
          </a:p>
          <a:p>
            <a:r>
              <a:rPr lang="en-US" sz="1800" dirty="0" smtClean="0"/>
              <a:t>·    </a:t>
            </a:r>
            <a:r>
              <a:rPr lang="en-US" sz="1800" dirty="0"/>
              <a:t>Wheel – Assume ‐90 </a:t>
            </a:r>
            <a:r>
              <a:rPr lang="en-US" sz="1800" dirty="0" err="1"/>
              <a:t>degress</a:t>
            </a:r>
            <a:r>
              <a:rPr lang="en-US" sz="1800" dirty="0"/>
              <a:t> to +90 degrees rotation (no major turns here) – this is scaled by </a:t>
            </a:r>
            <a:r>
              <a:rPr lang="en-US" sz="1800" dirty="0" smtClean="0"/>
              <a:t>an 8‐bit </a:t>
            </a:r>
            <a:r>
              <a:rPr lang="en-US" sz="1800" dirty="0"/>
              <a:t>number.</a:t>
            </a:r>
          </a:p>
          <a:p>
            <a:r>
              <a:rPr lang="en-US" sz="1800" dirty="0"/>
              <a:t>·    </a:t>
            </a:r>
            <a:r>
              <a:rPr lang="en-US" sz="1800" dirty="0" smtClean="0"/>
              <a:t>Alarm- </a:t>
            </a:r>
            <a:r>
              <a:rPr lang="en-US" sz="1800" dirty="0"/>
              <a:t>for requesting human </a:t>
            </a:r>
            <a:r>
              <a:rPr lang="en-US" sz="1800" dirty="0" smtClean="0"/>
              <a:t>intervention</a:t>
            </a:r>
            <a:endParaRPr lang="en-US" sz="1800"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4</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extLst>
      <p:ext uri="{BB962C8B-B14F-4D97-AF65-F5344CB8AC3E}">
        <p14:creationId xmlns="" xmlns:p14="http://schemas.microsoft.com/office/powerpoint/2010/main" val="71342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Code For Input, Output and Register</a:t>
            </a:r>
          </a:p>
        </p:txBody>
      </p:sp>
      <p:sp>
        <p:nvSpPr>
          <p:cNvPr id="3" name="Content Placeholder 2"/>
          <p:cNvSpPr>
            <a:spLocks noGrp="1"/>
          </p:cNvSpPr>
          <p:nvPr>
            <p:ph idx="1"/>
          </p:nvPr>
        </p:nvSpPr>
        <p:spPr>
          <a:xfrm>
            <a:off x="683568" y="1712442"/>
            <a:ext cx="7543800" cy="3886200"/>
          </a:xfrm>
        </p:spPr>
        <p:txBody>
          <a:bodyPr/>
          <a:lstStyle/>
          <a:p>
            <a:endParaRPr lang="en-US" dirty="0" smtClean="0"/>
          </a:p>
          <a:p>
            <a:r>
              <a:rPr lang="en-US" dirty="0" smtClean="0"/>
              <a:t>Mode : 1 city mode, 0 highway mode</a:t>
            </a:r>
          </a:p>
          <a:p>
            <a:r>
              <a:rPr lang="en-US" dirty="0" smtClean="0"/>
              <a:t>X: Time register</a:t>
            </a:r>
          </a:p>
          <a:p>
            <a:r>
              <a:rPr lang="en-US" dirty="0" smtClean="0"/>
              <a:t>Y: Brake indicator</a:t>
            </a:r>
            <a:endParaRPr 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5</a:t>
            </a:fld>
            <a:endParaRPr lang="zh-CN" altLang="en-US"/>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9346" y="764704"/>
            <a:ext cx="7669709" cy="21835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extLst>
      <p:ext uri="{BB962C8B-B14F-4D97-AF65-F5344CB8AC3E}">
        <p14:creationId xmlns="" xmlns:p14="http://schemas.microsoft.com/office/powerpoint/2010/main" val="183885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Case </a:t>
            </a:r>
            <a:r>
              <a:rPr lang="en-US" altLang="zh-CN" sz="3200" dirty="0" smtClean="0"/>
              <a:t>1: Highway Wheel Control</a:t>
            </a:r>
            <a:endParaRPr lang="zh-CN" altLang="en-US" sz="3200" dirty="0"/>
          </a:p>
        </p:txBody>
      </p:sp>
      <p:sp>
        <p:nvSpPr>
          <p:cNvPr id="3" name="内容占位符 2"/>
          <p:cNvSpPr>
            <a:spLocks noGrp="1"/>
          </p:cNvSpPr>
          <p:nvPr>
            <p:ph idx="1"/>
          </p:nvPr>
        </p:nvSpPr>
        <p:spPr>
          <a:xfrm>
            <a:off x="762000" y="685800"/>
            <a:ext cx="7543800" cy="4399384"/>
          </a:xfrm>
        </p:spPr>
        <p:txBody>
          <a:bodyPr>
            <a:normAutofit fontScale="92500" lnSpcReduction="20000"/>
          </a:bodyPr>
          <a:lstStyle/>
          <a:p>
            <a:pPr marL="0" indent="0">
              <a:buNone/>
            </a:pPr>
            <a:endParaRPr lang="en-US" altLang="zh-CN" sz="2000" dirty="0" smtClean="0">
              <a:solidFill>
                <a:schemeClr val="accent1"/>
              </a:solidFill>
            </a:endParaRPr>
          </a:p>
          <a:p>
            <a:r>
              <a:rPr lang="en-US" altLang="zh-CN" sz="2000" dirty="0" smtClean="0">
                <a:solidFill>
                  <a:schemeClr val="accent1"/>
                </a:solidFill>
              </a:rPr>
              <a:t>Case: </a:t>
            </a:r>
            <a:r>
              <a:rPr lang="en-US" altLang="zh-CN" sz="2000" dirty="0" smtClean="0"/>
              <a:t>Driving on a highway &amp; software fails or when the GPS and/or cameras lose signal. </a:t>
            </a:r>
          </a:p>
          <a:p>
            <a:pPr marL="0" indent="0">
              <a:buNone/>
            </a:pPr>
            <a:endParaRPr lang="en-US" altLang="zh-CN" sz="2000" dirty="0"/>
          </a:p>
          <a:p>
            <a:r>
              <a:rPr lang="en-US" altLang="zh-CN" sz="2000" dirty="0">
                <a:solidFill>
                  <a:schemeClr val="accent1"/>
                </a:solidFill>
              </a:rPr>
              <a:t>Condition</a:t>
            </a:r>
            <a:r>
              <a:rPr lang="en-US" altLang="zh-CN" sz="2000" dirty="0" smtClean="0">
                <a:solidFill>
                  <a:schemeClr val="accent1"/>
                </a:solidFill>
              </a:rPr>
              <a:t>:</a:t>
            </a:r>
          </a:p>
          <a:p>
            <a:pPr marL="0" indent="0">
              <a:buNone/>
            </a:pPr>
            <a:r>
              <a:rPr lang="en-US" altLang="zh-CN" sz="2000" dirty="0">
                <a:solidFill>
                  <a:schemeClr val="accent1"/>
                </a:solidFill>
              </a:rPr>
              <a:t> </a:t>
            </a:r>
            <a:r>
              <a:rPr lang="en-US" altLang="zh-CN" sz="2000" dirty="0" smtClean="0">
                <a:solidFill>
                  <a:schemeClr val="accent1"/>
                </a:solidFill>
              </a:rPr>
              <a:t>  1. </a:t>
            </a:r>
            <a:r>
              <a:rPr lang="en-US" altLang="zh-CN" sz="2000" dirty="0" smtClean="0"/>
              <a:t>The sensors return a 1 when a painted line in the road cross directly in front of the sensor from the right.</a:t>
            </a:r>
          </a:p>
          <a:p>
            <a:pPr marL="0" indent="0">
              <a:buNone/>
            </a:pPr>
            <a:r>
              <a:rPr lang="en-US" altLang="zh-CN" sz="2000" dirty="0">
                <a:solidFill>
                  <a:schemeClr val="accent1"/>
                </a:solidFill>
              </a:rPr>
              <a:t> </a:t>
            </a:r>
            <a:r>
              <a:rPr lang="en-US" altLang="zh-CN" sz="2000" dirty="0" smtClean="0">
                <a:solidFill>
                  <a:schemeClr val="accent1"/>
                </a:solidFill>
              </a:rPr>
              <a:t>  2. </a:t>
            </a:r>
            <a:r>
              <a:rPr lang="en-US" altLang="zh-CN" sz="2000" dirty="0" smtClean="0"/>
              <a:t>When the line comes from the left, a 2 is returned.</a:t>
            </a:r>
          </a:p>
          <a:p>
            <a:endParaRPr lang="en-US" altLang="zh-CN" sz="2000" dirty="0"/>
          </a:p>
          <a:p>
            <a:r>
              <a:rPr lang="en-US" altLang="zh-CN" sz="2000" dirty="0" smtClean="0">
                <a:solidFill>
                  <a:schemeClr val="accent1"/>
                </a:solidFill>
              </a:rPr>
              <a:t>Result: </a:t>
            </a:r>
            <a:r>
              <a:rPr lang="en-US" altLang="zh-CN" sz="2000" dirty="0" smtClean="0"/>
              <a:t>The </a:t>
            </a:r>
            <a:r>
              <a:rPr lang="en-US" altLang="zh-CN" sz="2000" dirty="0"/>
              <a:t>correct logic should turn the wheel for 2 seconds at a 45 degree angle from vertical in the correct direction to stay in the same lane</a:t>
            </a:r>
            <a:r>
              <a:rPr lang="en-US" altLang="zh-CN" sz="2000" dirty="0" smtClean="0"/>
              <a:t>.</a:t>
            </a:r>
          </a:p>
          <a:p>
            <a:pPr marL="0" indent="0">
              <a:buNone/>
            </a:pPr>
            <a:endParaRPr lang="en-US" altLang="zh-CN" sz="2000" dirty="0" smtClean="0"/>
          </a:p>
          <a:p>
            <a:r>
              <a:rPr lang="en-US" altLang="zh-CN" sz="2000" dirty="0">
                <a:solidFill>
                  <a:schemeClr val="accent1"/>
                </a:solidFill>
              </a:rPr>
              <a:t>Calculate</a:t>
            </a:r>
            <a:r>
              <a:rPr lang="en-US" altLang="zh-CN" sz="2000" dirty="0" smtClean="0"/>
              <a:t> :</a:t>
            </a:r>
            <a:r>
              <a:rPr lang="en-US" altLang="zh-CN" sz="2000" dirty="0" smtClean="0"/>
              <a:t>01000000 </a:t>
            </a:r>
            <a:r>
              <a:rPr lang="en-US" altLang="zh-CN" sz="2000" dirty="0" smtClean="0"/>
              <a:t>(64) means 45 degree left</a:t>
            </a:r>
          </a:p>
          <a:p>
            <a:pPr lvl="4">
              <a:buNone/>
            </a:pPr>
            <a:r>
              <a:rPr lang="en-US" altLang="zh-CN" sz="2100" dirty="0" smtClean="0"/>
              <a:t>   </a:t>
            </a:r>
            <a:r>
              <a:rPr lang="en-US" altLang="zh-CN" sz="2100" dirty="0" smtClean="0"/>
              <a:t>11000000 </a:t>
            </a:r>
            <a:r>
              <a:rPr lang="en-US" altLang="zh-CN" sz="2100" dirty="0" smtClean="0"/>
              <a:t>(192) means 45 degree right</a:t>
            </a:r>
            <a:endParaRPr lang="zh-CN" altLang="en-US" sz="2100" dirty="0"/>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6</a:t>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Code For Case 1</a:t>
            </a: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7</a:t>
            </a:fld>
            <a:endParaRPr lang="zh-CN" altLang="en-US"/>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859822"/>
            <a:ext cx="5567528"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9" name="Right Brace 8"/>
          <p:cNvSpPr/>
          <p:nvPr/>
        </p:nvSpPr>
        <p:spPr>
          <a:xfrm>
            <a:off x="3212232" y="1382438"/>
            <a:ext cx="144016"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3140224" y="2348880"/>
            <a:ext cx="288032"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3140224" y="3140968"/>
            <a:ext cx="288032"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2771800" y="1412776"/>
            <a:ext cx="3960440" cy="369332"/>
          </a:xfrm>
          <a:prstGeom prst="rect">
            <a:avLst/>
          </a:prstGeom>
          <a:noFill/>
        </p:spPr>
        <p:txBody>
          <a:bodyPr wrap="square" lIns="91440" tIns="45720" rIns="91440" bIns="45720">
            <a:spAutoFit/>
          </a:bodyPr>
          <a:lstStyle/>
          <a:p>
            <a:pPr algn="ctr"/>
            <a:r>
              <a:rPr lang="en-US" dirty="0" smtClean="0">
                <a:solidFill>
                  <a:schemeClr val="accent1">
                    <a:lumMod val="75000"/>
                  </a:schemeClr>
                </a:solidFill>
              </a:rPr>
              <a:t>Normal </a:t>
            </a:r>
            <a:r>
              <a:rPr lang="en-US" dirty="0">
                <a:solidFill>
                  <a:schemeClr val="accent1">
                    <a:lumMod val="75000"/>
                  </a:schemeClr>
                </a:solidFill>
              </a:rPr>
              <a:t>position</a:t>
            </a:r>
          </a:p>
        </p:txBody>
      </p:sp>
      <p:sp>
        <p:nvSpPr>
          <p:cNvPr id="16" name="Rectangle 15"/>
          <p:cNvSpPr/>
          <p:nvPr/>
        </p:nvSpPr>
        <p:spPr>
          <a:xfrm>
            <a:off x="2699792" y="3284984"/>
            <a:ext cx="3960440" cy="369332"/>
          </a:xfrm>
          <a:prstGeom prst="rect">
            <a:avLst/>
          </a:prstGeom>
          <a:noFill/>
        </p:spPr>
        <p:txBody>
          <a:bodyPr wrap="square" lIns="91440" tIns="45720" rIns="91440" bIns="45720">
            <a:spAutoFit/>
          </a:bodyPr>
          <a:lstStyle/>
          <a:p>
            <a:pPr algn="ctr"/>
            <a:r>
              <a:rPr lang="en-US" altLang="zh-CN" dirty="0" smtClean="0">
                <a:solidFill>
                  <a:schemeClr val="accent1">
                    <a:lumMod val="75000"/>
                  </a:schemeClr>
                </a:solidFill>
              </a:rPr>
              <a:t>Turn left</a:t>
            </a:r>
          </a:p>
        </p:txBody>
      </p:sp>
      <p:sp>
        <p:nvSpPr>
          <p:cNvPr id="18" name="Rectangle 17"/>
          <p:cNvSpPr/>
          <p:nvPr/>
        </p:nvSpPr>
        <p:spPr>
          <a:xfrm>
            <a:off x="2771800" y="2492896"/>
            <a:ext cx="3960440" cy="369332"/>
          </a:xfrm>
          <a:prstGeom prst="rect">
            <a:avLst/>
          </a:prstGeom>
          <a:noFill/>
        </p:spPr>
        <p:txBody>
          <a:bodyPr wrap="square" lIns="91440" tIns="45720" rIns="91440" bIns="45720">
            <a:spAutoFit/>
          </a:bodyPr>
          <a:lstStyle/>
          <a:p>
            <a:pPr algn="ctr"/>
            <a:r>
              <a:rPr lang="en-US" altLang="zh-CN" dirty="0" smtClean="0">
                <a:solidFill>
                  <a:schemeClr val="accent1">
                    <a:lumMod val="75000"/>
                  </a:schemeClr>
                </a:solidFill>
              </a:rPr>
              <a:t>Turn right</a:t>
            </a:r>
          </a:p>
        </p:txBody>
      </p:sp>
    </p:spTree>
    <p:extLst>
      <p:ext uri="{BB962C8B-B14F-4D97-AF65-F5344CB8AC3E}">
        <p14:creationId xmlns="" xmlns:p14="http://schemas.microsoft.com/office/powerpoint/2010/main" val="361034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t>Case </a:t>
            </a:r>
            <a:r>
              <a:rPr lang="en-US" altLang="zh-CN" sz="3200" dirty="0" smtClean="0"/>
              <a:t>2: City Brake Control</a:t>
            </a:r>
            <a:endParaRPr lang="zh-CN" altLang="en-US" sz="3200" dirty="0"/>
          </a:p>
        </p:txBody>
      </p:sp>
      <p:sp>
        <p:nvSpPr>
          <p:cNvPr id="3" name="内容占位符 2"/>
          <p:cNvSpPr>
            <a:spLocks noGrp="1"/>
          </p:cNvSpPr>
          <p:nvPr>
            <p:ph idx="1"/>
          </p:nvPr>
        </p:nvSpPr>
        <p:spPr>
          <a:xfrm>
            <a:off x="755576" y="980728"/>
            <a:ext cx="7543800" cy="4032448"/>
          </a:xfrm>
        </p:spPr>
        <p:txBody>
          <a:bodyPr>
            <a:normAutofit fontScale="92500" lnSpcReduction="20000"/>
          </a:bodyPr>
          <a:lstStyle/>
          <a:p>
            <a:r>
              <a:rPr lang="en-US" altLang="zh-CN" dirty="0" smtClean="0">
                <a:solidFill>
                  <a:schemeClr val="accent1"/>
                </a:solidFill>
              </a:rPr>
              <a:t>Case: </a:t>
            </a:r>
            <a:r>
              <a:rPr lang="en-US" altLang="zh-CN" dirty="0" smtClean="0"/>
              <a:t>Driving in a city setting &amp; the software fails or the cameras lose sight , a hardware backup is needed.</a:t>
            </a:r>
          </a:p>
          <a:p>
            <a:pPr marL="0" indent="0">
              <a:buNone/>
            </a:pPr>
            <a:endParaRPr lang="en-US" altLang="zh-CN" dirty="0" smtClean="0"/>
          </a:p>
          <a:p>
            <a:r>
              <a:rPr lang="en-US" altLang="zh-CN" dirty="0" smtClean="0">
                <a:solidFill>
                  <a:schemeClr val="accent1"/>
                </a:solidFill>
              </a:rPr>
              <a:t>Result: </a:t>
            </a:r>
          </a:p>
          <a:p>
            <a:pPr marL="457200" indent="-457200">
              <a:buAutoNum type="arabicPeriod"/>
            </a:pPr>
            <a:r>
              <a:rPr lang="en-US" altLang="zh-CN" dirty="0"/>
              <a:t>The car should slow to a stop immediately. </a:t>
            </a:r>
          </a:p>
          <a:p>
            <a:pPr marL="457200" indent="-457200">
              <a:buAutoNum type="arabicPeriod"/>
            </a:pPr>
            <a:r>
              <a:rPr lang="en-US" altLang="zh-CN" dirty="0"/>
              <a:t>Slow the car by progressively increasing the brakes from 0% to 100% over 5 seconds. Hold brake at 100% until GPS/cameras return or the user takes over</a:t>
            </a:r>
            <a:r>
              <a:rPr lang="en-US" altLang="zh-CN" dirty="0" smtClean="0"/>
              <a:t>.</a:t>
            </a:r>
          </a:p>
          <a:p>
            <a:pPr marL="457200" indent="-457200">
              <a:buAutoNum type="arabicPeriod"/>
            </a:pPr>
            <a:r>
              <a:rPr lang="en-US" altLang="zh-CN" dirty="0" smtClean="0"/>
              <a:t>Alarm part integrated.</a:t>
            </a:r>
            <a:endParaRPr lang="en-US" altLang="zh-CN" dirty="0"/>
          </a:p>
          <a:p>
            <a:endParaRPr lang="en-US" altLang="zh-CN" dirty="0" smtClean="0">
              <a:solidFill>
                <a:schemeClr val="accent1"/>
              </a:solidFill>
            </a:endParaRPr>
          </a:p>
          <a:p>
            <a:r>
              <a:rPr lang="en-US" altLang="zh-CN" dirty="0" smtClean="0">
                <a:solidFill>
                  <a:schemeClr val="accent1"/>
                </a:solidFill>
              </a:rPr>
              <a:t>Calculate: </a:t>
            </a:r>
            <a:r>
              <a:rPr lang="en-US" altLang="zh-CN" dirty="0" smtClean="0"/>
              <a:t>5 seconds,  4 bits– the brakes variable increase </a:t>
            </a:r>
            <a:endParaRPr lang="en-US" altLang="zh-CN" dirty="0"/>
          </a:p>
          <a:p>
            <a:pPr>
              <a:buNone/>
            </a:pPr>
            <a:r>
              <a:rPr lang="en-US" altLang="zh-CN" dirty="0" smtClean="0"/>
              <a:t>		16 times, 0.3125 seconds every time </a:t>
            </a:r>
          </a:p>
          <a:p>
            <a:pPr marL="0" indent="0">
              <a:buNone/>
            </a:pPr>
            <a:endParaRPr lang="en-US" altLang="zh-CN"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8</a:t>
            </a:fld>
            <a:endParaRPr lang="zh-CN" altLang="en-US"/>
          </a:p>
        </p:txBody>
      </p:sp>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Code For Case </a:t>
            </a:r>
            <a:r>
              <a:rPr lang="en-US" sz="3200" dirty="0" smtClean="0"/>
              <a:t>2</a:t>
            </a:r>
            <a:endParaRPr lang="en-US" sz="3200"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9</a:t>
            </a:fld>
            <a:endParaRPr lang="zh-CN" altLang="en-US"/>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606258"/>
            <a:ext cx="3475129" cy="2379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p:txBody>
          <a:bodyPr/>
          <a:lstStyle/>
          <a:p>
            <a:r>
              <a:rPr lang="en-US" altLang="zh-CN" smtClean="0"/>
              <a:t>Iowa state University</a:t>
            </a:r>
            <a:endParaRPr lang="zh-CN" altLang="en-US"/>
          </a:p>
        </p:txBody>
      </p:sp>
      <p:sp>
        <p:nvSpPr>
          <p:cNvPr id="10" name="Right Brace 9"/>
          <p:cNvSpPr/>
          <p:nvPr/>
        </p:nvSpPr>
        <p:spPr>
          <a:xfrm>
            <a:off x="4264246" y="713585"/>
            <a:ext cx="144016" cy="7977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4499992" y="591071"/>
            <a:ext cx="3600400" cy="646331"/>
          </a:xfrm>
          <a:prstGeom prst="rect">
            <a:avLst/>
          </a:prstGeom>
          <a:noFill/>
        </p:spPr>
        <p:txBody>
          <a:bodyPr wrap="square" lIns="91440" tIns="45720" rIns="91440" bIns="45720">
            <a:spAutoFit/>
          </a:bodyPr>
          <a:lstStyle/>
          <a:p>
            <a:pPr algn="ctr"/>
            <a:r>
              <a:rPr lang="en-US" b="1" dirty="0">
                <a:ln w="12700">
                  <a:solidFill>
                    <a:schemeClr val="bg1"/>
                  </a:solidFill>
                  <a:prstDash val="solid"/>
                </a:ln>
                <a:solidFill>
                  <a:schemeClr val="accent1">
                    <a:lumMod val="75000"/>
                  </a:schemeClr>
                </a:solidFill>
                <a:latin typeface="+mj-lt"/>
              </a:rPr>
              <a:t>T</a:t>
            </a:r>
            <a:r>
              <a:rPr lang="en-US" b="1" dirty="0" smtClean="0">
                <a:ln w="12700">
                  <a:solidFill>
                    <a:schemeClr val="bg1"/>
                  </a:solidFill>
                  <a:prstDash val="solid"/>
                </a:ln>
                <a:solidFill>
                  <a:schemeClr val="accent1">
                    <a:lumMod val="75000"/>
                  </a:schemeClr>
                </a:solidFill>
                <a:latin typeface="+mj-lt"/>
              </a:rPr>
              <a:t>he </a:t>
            </a:r>
            <a:r>
              <a:rPr lang="en-US" b="1" dirty="0">
                <a:ln w="12700">
                  <a:solidFill>
                    <a:schemeClr val="bg1"/>
                  </a:solidFill>
                  <a:prstDash val="solid"/>
                </a:ln>
                <a:solidFill>
                  <a:schemeClr val="accent1">
                    <a:lumMod val="75000"/>
                  </a:schemeClr>
                </a:solidFill>
                <a:latin typeface="+mj-lt"/>
              </a:rPr>
              <a:t>sensors </a:t>
            </a:r>
            <a:r>
              <a:rPr lang="en-US" b="1" dirty="0" smtClean="0">
                <a:ln w="12700">
                  <a:solidFill>
                    <a:schemeClr val="bg1"/>
                  </a:solidFill>
                  <a:prstDash val="solid"/>
                </a:ln>
                <a:solidFill>
                  <a:schemeClr val="accent1">
                    <a:lumMod val="75000"/>
                  </a:schemeClr>
                </a:solidFill>
                <a:latin typeface="+mj-lt"/>
              </a:rPr>
              <a:t>don't operate after </a:t>
            </a:r>
            <a:r>
              <a:rPr lang="en-US" b="1" dirty="0">
                <a:ln w="12700">
                  <a:solidFill>
                    <a:schemeClr val="bg1"/>
                  </a:solidFill>
                  <a:prstDash val="solid"/>
                </a:ln>
                <a:solidFill>
                  <a:schemeClr val="accent1">
                    <a:lumMod val="75000"/>
                  </a:schemeClr>
                </a:solidFill>
                <a:latin typeface="+mj-lt"/>
              </a:rPr>
              <a:t>15 </a:t>
            </a:r>
            <a:r>
              <a:rPr lang="en-US" b="1" dirty="0" smtClean="0">
                <a:ln w="12700">
                  <a:solidFill>
                    <a:schemeClr val="bg1"/>
                  </a:solidFill>
                  <a:prstDash val="solid"/>
                </a:ln>
                <a:solidFill>
                  <a:schemeClr val="accent1">
                    <a:lumMod val="75000"/>
                  </a:schemeClr>
                </a:solidFill>
                <a:latin typeface="+mj-lt"/>
              </a:rPr>
              <a:t>seconds, the </a:t>
            </a:r>
            <a:r>
              <a:rPr lang="en-US" b="1" dirty="0">
                <a:ln w="12700">
                  <a:solidFill>
                    <a:schemeClr val="bg1"/>
                  </a:solidFill>
                  <a:prstDash val="solid"/>
                </a:ln>
                <a:solidFill>
                  <a:schemeClr val="accent1">
                    <a:lumMod val="75000"/>
                  </a:schemeClr>
                </a:solidFill>
                <a:latin typeface="+mj-lt"/>
              </a:rPr>
              <a:t>car </a:t>
            </a:r>
            <a:r>
              <a:rPr lang="en-US" b="1" dirty="0" smtClean="0">
                <a:ln w="12700">
                  <a:solidFill>
                    <a:schemeClr val="bg1"/>
                  </a:solidFill>
                  <a:prstDash val="solid"/>
                </a:ln>
                <a:solidFill>
                  <a:schemeClr val="accent1">
                    <a:lumMod val="75000"/>
                  </a:schemeClr>
                </a:solidFill>
                <a:latin typeface="+mj-lt"/>
              </a:rPr>
              <a:t>stops</a:t>
            </a:r>
            <a:endParaRPr lang="en-US" b="1" cap="none" spc="0" dirty="0">
              <a:ln w="12700">
                <a:solidFill>
                  <a:schemeClr val="bg1"/>
                </a:solidFill>
                <a:prstDash val="solid"/>
              </a:ln>
              <a:solidFill>
                <a:schemeClr val="accent1">
                  <a:lumMod val="75000"/>
                </a:schemeClr>
              </a:solidFill>
              <a:latin typeface="+mj-lt"/>
            </a:endParaRPr>
          </a:p>
        </p:txBody>
      </p:sp>
      <p:sp>
        <p:nvSpPr>
          <p:cNvPr id="12" name="Rectangle 11"/>
          <p:cNvSpPr/>
          <p:nvPr/>
        </p:nvSpPr>
        <p:spPr>
          <a:xfrm>
            <a:off x="4264246" y="1702656"/>
            <a:ext cx="3600400" cy="1200329"/>
          </a:xfrm>
          <a:prstGeom prst="rect">
            <a:avLst/>
          </a:prstGeom>
          <a:noFill/>
        </p:spPr>
        <p:txBody>
          <a:bodyPr wrap="square" lIns="91440" tIns="45720" rIns="91440" bIns="45720">
            <a:spAutoFit/>
          </a:bodyPr>
          <a:lstStyle/>
          <a:p>
            <a:pPr algn="ctr"/>
            <a:r>
              <a:rPr lang="en-US" dirty="0" smtClean="0">
                <a:solidFill>
                  <a:schemeClr val="accent1">
                    <a:lumMod val="75000"/>
                  </a:schemeClr>
                </a:solidFill>
              </a:rPr>
              <a:t>A </a:t>
            </a:r>
            <a:r>
              <a:rPr lang="en-US" dirty="0">
                <a:solidFill>
                  <a:schemeClr val="accent1">
                    <a:lumMod val="75000"/>
                  </a:schemeClr>
                </a:solidFill>
              </a:rPr>
              <a:t>human </a:t>
            </a:r>
            <a:r>
              <a:rPr lang="en-US" dirty="0" smtClean="0">
                <a:solidFill>
                  <a:schemeClr val="accent1">
                    <a:lumMod val="75000"/>
                  </a:schemeClr>
                </a:solidFill>
              </a:rPr>
              <a:t>takes control.</a:t>
            </a:r>
            <a:endParaRPr lang="en-US" dirty="0">
              <a:solidFill>
                <a:schemeClr val="accent1">
                  <a:lumMod val="75000"/>
                </a:schemeClr>
              </a:solidFill>
            </a:endParaRPr>
          </a:p>
          <a:p>
            <a:pPr algn="ctr"/>
            <a:r>
              <a:rPr lang="en-US" dirty="0">
                <a:solidFill>
                  <a:schemeClr val="accent1">
                    <a:lumMod val="75000"/>
                  </a:schemeClr>
                </a:solidFill>
              </a:rPr>
              <a:t> </a:t>
            </a:r>
            <a:r>
              <a:rPr lang="en-US" dirty="0" smtClean="0">
                <a:solidFill>
                  <a:schemeClr val="accent1">
                    <a:lumMod val="75000"/>
                  </a:schemeClr>
                </a:solidFill>
              </a:rPr>
              <a:t>The </a:t>
            </a:r>
            <a:r>
              <a:rPr lang="en-US" dirty="0">
                <a:solidFill>
                  <a:schemeClr val="accent1">
                    <a:lumMod val="75000"/>
                  </a:schemeClr>
                </a:solidFill>
              </a:rPr>
              <a:t>alarm will be off</a:t>
            </a:r>
            <a:r>
              <a:rPr lang="en-US" dirty="0" smtClean="0">
                <a:solidFill>
                  <a:schemeClr val="accent1">
                    <a:lumMod val="75000"/>
                  </a:schemeClr>
                </a:solidFill>
              </a:rPr>
              <a:t>.</a:t>
            </a:r>
          </a:p>
          <a:p>
            <a:pPr algn="ctr"/>
            <a:endParaRPr lang="en-US" dirty="0">
              <a:solidFill>
                <a:schemeClr val="accent1">
                  <a:lumMod val="75000"/>
                </a:schemeClr>
              </a:solidFill>
            </a:endParaRPr>
          </a:p>
          <a:p>
            <a:pPr algn="ctr"/>
            <a:endParaRPr lang="en-US" b="1" cap="none" spc="0" dirty="0">
              <a:ln w="12700">
                <a:solidFill>
                  <a:schemeClr val="bg1"/>
                </a:solidFill>
                <a:prstDash val="solid"/>
              </a:ln>
              <a:solidFill>
                <a:schemeClr val="accent1">
                  <a:lumMod val="75000"/>
                </a:schemeClr>
              </a:solidFill>
              <a:latin typeface="+mj-lt"/>
            </a:endParaRPr>
          </a:p>
        </p:txBody>
      </p:sp>
      <p:sp>
        <p:nvSpPr>
          <p:cNvPr id="13" name="Right Brace 12"/>
          <p:cNvSpPr/>
          <p:nvPr/>
        </p:nvSpPr>
        <p:spPr>
          <a:xfrm>
            <a:off x="4264246" y="1795897"/>
            <a:ext cx="144016" cy="3684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8839" y="2928305"/>
            <a:ext cx="2178985" cy="28058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ight Brace 14"/>
          <p:cNvSpPr/>
          <p:nvPr/>
        </p:nvSpPr>
        <p:spPr>
          <a:xfrm>
            <a:off x="4264246" y="3284984"/>
            <a:ext cx="144016"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4346123" y="3897922"/>
            <a:ext cx="3600400" cy="646331"/>
          </a:xfrm>
          <a:prstGeom prst="rect">
            <a:avLst/>
          </a:prstGeom>
          <a:noFill/>
        </p:spPr>
        <p:txBody>
          <a:bodyPr wrap="square" lIns="91440" tIns="45720" rIns="91440" bIns="45720">
            <a:spAutoFit/>
          </a:bodyPr>
          <a:lstStyle/>
          <a:p>
            <a:pPr algn="ctr"/>
            <a:r>
              <a:rPr lang="en-US" altLang="zh-CN" dirty="0">
                <a:solidFill>
                  <a:schemeClr val="accent1">
                    <a:lumMod val="75000"/>
                  </a:schemeClr>
                </a:solidFill>
              </a:rPr>
              <a:t>I</a:t>
            </a:r>
            <a:r>
              <a:rPr lang="en-US" altLang="zh-CN" dirty="0" smtClean="0">
                <a:solidFill>
                  <a:schemeClr val="accent1">
                    <a:lumMod val="75000"/>
                  </a:schemeClr>
                </a:solidFill>
              </a:rPr>
              <a:t>ncreasing </a:t>
            </a:r>
            <a:r>
              <a:rPr lang="en-US" altLang="zh-CN" dirty="0">
                <a:solidFill>
                  <a:schemeClr val="accent1">
                    <a:lumMod val="75000"/>
                  </a:schemeClr>
                </a:solidFill>
              </a:rPr>
              <a:t>the </a:t>
            </a:r>
            <a:r>
              <a:rPr lang="en-US" altLang="zh-CN" dirty="0" smtClean="0">
                <a:solidFill>
                  <a:schemeClr val="accent1">
                    <a:lumMod val="75000"/>
                  </a:schemeClr>
                </a:solidFill>
              </a:rPr>
              <a:t>brakes</a:t>
            </a:r>
          </a:p>
          <a:p>
            <a:pPr algn="ctr"/>
            <a:r>
              <a:rPr lang="en-US" altLang="zh-CN" dirty="0" smtClean="0">
                <a:solidFill>
                  <a:schemeClr val="accent1">
                    <a:lumMod val="75000"/>
                  </a:schemeClr>
                </a:solidFill>
              </a:rPr>
              <a:t> </a:t>
            </a:r>
            <a:r>
              <a:rPr lang="en-US" altLang="zh-CN" dirty="0">
                <a:solidFill>
                  <a:schemeClr val="accent1">
                    <a:lumMod val="75000"/>
                  </a:schemeClr>
                </a:solidFill>
              </a:rPr>
              <a:t>from 0% to 100% over 5 seconds</a:t>
            </a:r>
            <a:endParaRPr lang="en-US" b="1" cap="none" spc="0" dirty="0">
              <a:ln w="12700">
                <a:solidFill>
                  <a:schemeClr val="bg1"/>
                </a:solidFill>
                <a:prstDash val="solid"/>
              </a:ln>
              <a:solidFill>
                <a:schemeClr val="accent1">
                  <a:lumMod val="75000"/>
                </a:schemeClr>
              </a:solidFill>
              <a:latin typeface="+mj-lt"/>
            </a:endParaRPr>
          </a:p>
        </p:txBody>
      </p:sp>
      <p:sp>
        <p:nvSpPr>
          <p:cNvPr id="14" name="Right Brace 12"/>
          <p:cNvSpPr/>
          <p:nvPr/>
        </p:nvSpPr>
        <p:spPr>
          <a:xfrm>
            <a:off x="4283968" y="2420888"/>
            <a:ext cx="144016" cy="3684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1"/>
          <p:cNvSpPr/>
          <p:nvPr/>
        </p:nvSpPr>
        <p:spPr>
          <a:xfrm>
            <a:off x="4283968" y="2420888"/>
            <a:ext cx="3600400" cy="923330"/>
          </a:xfrm>
          <a:prstGeom prst="rect">
            <a:avLst/>
          </a:prstGeom>
          <a:noFill/>
        </p:spPr>
        <p:txBody>
          <a:bodyPr wrap="square" lIns="91440" tIns="45720" rIns="91440" bIns="45720">
            <a:spAutoFit/>
          </a:bodyPr>
          <a:lstStyle/>
          <a:p>
            <a:pPr algn="ctr"/>
            <a:r>
              <a:rPr lang="en-US" dirty="0" smtClean="0">
                <a:solidFill>
                  <a:schemeClr val="accent1">
                    <a:lumMod val="75000"/>
                  </a:schemeClr>
                </a:solidFill>
              </a:rPr>
              <a:t>Brakes indicator = 1, start brake</a:t>
            </a:r>
          </a:p>
          <a:p>
            <a:pPr algn="ctr"/>
            <a:endParaRPr lang="en-US" dirty="0">
              <a:solidFill>
                <a:schemeClr val="accent1">
                  <a:lumMod val="75000"/>
                </a:schemeClr>
              </a:solidFill>
            </a:endParaRPr>
          </a:p>
          <a:p>
            <a:pPr algn="ctr"/>
            <a:endParaRPr lang="en-US" b="1" cap="none" spc="0" dirty="0">
              <a:ln w="12700">
                <a:solidFill>
                  <a:schemeClr val="bg1"/>
                </a:solidFill>
                <a:prstDash val="solid"/>
              </a:ln>
              <a:solidFill>
                <a:schemeClr val="accent1">
                  <a:lumMod val="75000"/>
                </a:schemeClr>
              </a:solidFill>
              <a:latin typeface="+mj-lt"/>
            </a:endParaRPr>
          </a:p>
        </p:txBody>
      </p:sp>
    </p:spTree>
    <p:extLst>
      <p:ext uri="{BB962C8B-B14F-4D97-AF65-F5344CB8AC3E}">
        <p14:creationId xmlns="" xmlns:p14="http://schemas.microsoft.com/office/powerpoint/2010/main" val="2797413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349</TotalTime>
  <Words>856</Words>
  <Application>Microsoft Office PowerPoint</Application>
  <PresentationFormat>全屏显示(4:3)</PresentationFormat>
  <Paragraphs>168</Paragraphs>
  <Slides>26</Slides>
  <Notes>2</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NewsPrint</vt:lpstr>
      <vt:lpstr>EE330 Final Project Autonomous Car</vt:lpstr>
      <vt:lpstr>Outline</vt:lpstr>
      <vt:lpstr>Objective</vt:lpstr>
      <vt:lpstr>Design Method</vt:lpstr>
      <vt:lpstr>Code For Input, Output and Register</vt:lpstr>
      <vt:lpstr>Case 1: Highway Wheel Control</vt:lpstr>
      <vt:lpstr>Code For Case 1</vt:lpstr>
      <vt:lpstr>Case 2: City Brake Control</vt:lpstr>
      <vt:lpstr>Code For Case 2</vt:lpstr>
      <vt:lpstr>Case 3: Worst Case</vt:lpstr>
      <vt:lpstr>Code For Case 3</vt:lpstr>
      <vt:lpstr>Overall Code:</vt:lpstr>
      <vt:lpstr>Testbench And Simulation</vt:lpstr>
      <vt:lpstr>Case 1: Highway Wheel Control</vt:lpstr>
      <vt:lpstr>Case 2: City Brake Control</vt:lpstr>
      <vt:lpstr>Case 3: worst case</vt:lpstr>
      <vt:lpstr>Synthesis</vt:lpstr>
      <vt:lpstr>Floorplanning</vt:lpstr>
      <vt:lpstr>Power Planning</vt:lpstr>
      <vt:lpstr>Placement</vt:lpstr>
      <vt:lpstr>Special Route</vt:lpstr>
      <vt:lpstr>Nano Route</vt:lpstr>
      <vt:lpstr>幻灯片 23</vt:lpstr>
      <vt:lpstr>Verification &amp; Streamout</vt:lpstr>
      <vt:lpstr>Layout In Virtuoso</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EE330 Final Project Autonomous Car</dc:title>
  <dc:creator>Cxytc789</dc:creator>
  <cp:lastModifiedBy>cxytc789</cp:lastModifiedBy>
  <cp:revision>81</cp:revision>
  <dcterms:created xsi:type="dcterms:W3CDTF">2012-12-06T17:41:31Z</dcterms:created>
  <dcterms:modified xsi:type="dcterms:W3CDTF">2012-12-07T02:31:21Z</dcterms:modified>
</cp:coreProperties>
</file>