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1" r:id="rId5"/>
    <p:sldId id="260" r:id="rId6"/>
    <p:sldId id="265" r:id="rId7"/>
    <p:sldId id="266" r:id="rId8"/>
    <p:sldId id="268" r:id="rId9"/>
    <p:sldId id="269" r:id="rId10"/>
    <p:sldId id="270" r:id="rId11"/>
    <p:sldId id="272" r:id="rId12"/>
    <p:sldId id="275" r:id="rId13"/>
    <p:sldId id="274" r:id="rId14"/>
    <p:sldId id="279" r:id="rId15"/>
    <p:sldId id="280" r:id="rId16"/>
    <p:sldId id="281" r:id="rId17"/>
    <p:sldId id="28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066" autoAdjust="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tomic_force_microscopy#cite_note-Geisse_2009_40.E2.80.9345-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.ed.ac.uk/~vkoutsos/Force-distance%20curves%20by%20atomic%20force%20microscopy.pdf" TargetMode="External"/><Relationship Id="rId2" Type="http://schemas.openxmlformats.org/officeDocument/2006/relationships/hyperlink" Target="http://rsi.aip.org/resource/1/rsinak/v75/i8/p2726_s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noworld.org/homepages/lapshin/publications.htm#analytical1995" TargetMode="External"/><Relationship Id="rId4" Type="http://schemas.openxmlformats.org/officeDocument/2006/relationships/hyperlink" Target="http://www.materialstoday.com/view/2194/scanning-probe-microscopy-at-videora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Atomic Force Microscopy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Xiaoyu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Che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</a:t>
            </a:r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ttractive forces can be quite strong, cause the tip to contact the surface. 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ainly </a:t>
            </a:r>
            <a:r>
              <a:rPr lang="en-US" sz="1800" dirty="0"/>
              <a:t>used to image </a:t>
            </a:r>
            <a:r>
              <a:rPr lang="en-US" sz="1800" dirty="0" smtClean="0"/>
              <a:t>hard </a:t>
            </a:r>
            <a:r>
              <a:rPr lang="en-US" sz="1800" dirty="0"/>
              <a:t>surfaces when the presence of lateral forces is not expected to modify the morphological features. </a:t>
            </a:r>
            <a:endParaRPr lang="en-US" sz="1800" dirty="0" smtClean="0"/>
          </a:p>
          <a:p>
            <a:r>
              <a:rPr lang="en-US" sz="1800" dirty="0"/>
              <a:t>O</a:t>
            </a:r>
            <a:r>
              <a:rPr lang="en-US" sz="1800" dirty="0" smtClean="0"/>
              <a:t>n </a:t>
            </a:r>
            <a:r>
              <a:rPr lang="en-US" sz="1800" dirty="0"/>
              <a:t>crystalline surfaces such as mica, Au (111), salt crystals, </a:t>
            </a:r>
            <a:r>
              <a:rPr lang="en-US" sz="1800" dirty="0" smtClean="0"/>
              <a:t>etc</a:t>
            </a:r>
            <a:r>
              <a:rPr lang="en-US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68" y="3146775"/>
            <a:ext cx="3662712" cy="29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6021288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CdF2 </a:t>
            </a:r>
            <a:r>
              <a:rPr lang="en-US" sz="1400" dirty="0"/>
              <a:t>films grown on a CaF2 (111) substrate. Scan is taken in contact mode using a CSC21 probe (now upgraded to HQ:XSC11). Scan size 2 x 2 µm, height 2 nm</a:t>
            </a:r>
            <a:r>
              <a:rPr lang="en-US" sz="1400" dirty="0" smtClean="0"/>
              <a:t>.. </a:t>
            </a:r>
            <a:endParaRPr lang="en-US" sz="1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7544" y="3954441"/>
            <a:ext cx="3389224" cy="20668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/>
              <a:t>P</a:t>
            </a:r>
            <a:r>
              <a:rPr lang="en-US" sz="1800" dirty="0" smtClean="0"/>
              <a:t>rone to noise and drift</a:t>
            </a:r>
          </a:p>
          <a:p>
            <a:r>
              <a:rPr lang="en-US" sz="1800" dirty="0" smtClean="0"/>
              <a:t> low stiffness cantilevers are used to boost the deflection. </a:t>
            </a:r>
          </a:p>
          <a:p>
            <a:r>
              <a:rPr lang="en-US" sz="1800" dirty="0" smtClean="0"/>
              <a:t>Si probes are more common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02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Non-contact mode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tip of the cantilever does not contact the sample </a:t>
            </a:r>
            <a:r>
              <a:rPr lang="en-US" sz="1800" dirty="0" smtClean="0"/>
              <a:t>surface.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scillated </a:t>
            </a:r>
            <a:r>
              <a:rPr lang="en-US" sz="1800" dirty="0"/>
              <a:t>at either its resonant frequency (frequency modulation) or just above (amplitude modulation)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van der Waals </a:t>
            </a:r>
            <a:r>
              <a:rPr lang="en-US" sz="1800" dirty="0" smtClean="0"/>
              <a:t>forces or </a:t>
            </a:r>
            <a:r>
              <a:rPr lang="en-US" sz="1800" dirty="0"/>
              <a:t>any other long range force </a:t>
            </a:r>
            <a:r>
              <a:rPr lang="en-US" sz="1800" dirty="0" smtClean="0"/>
              <a:t>acts </a:t>
            </a:r>
            <a:r>
              <a:rPr lang="en-US" sz="1800" dirty="0"/>
              <a:t>to decrease the resonance frequency of the cantilever. </a:t>
            </a:r>
            <a:endParaRPr lang="en-US" sz="1800" dirty="0" smtClean="0"/>
          </a:p>
          <a:p>
            <a:r>
              <a:rPr lang="en-US" sz="1800" dirty="0" smtClean="0"/>
              <a:t>Maintains </a:t>
            </a:r>
            <a:r>
              <a:rPr lang="en-US" sz="1800" dirty="0"/>
              <a:t>a constant oscillation amplitude or frequency by adjusting the average tip-to-sample distance. </a:t>
            </a:r>
            <a:endParaRPr lang="en-US" sz="1800" dirty="0" smtClean="0"/>
          </a:p>
          <a:p>
            <a:r>
              <a:rPr lang="en-US" sz="1800" dirty="0" smtClean="0"/>
              <a:t>Tip-to-sample </a:t>
            </a:r>
            <a:r>
              <a:rPr lang="en-US" sz="1800" dirty="0"/>
              <a:t>distance at each (</a:t>
            </a:r>
            <a:r>
              <a:rPr lang="en-US" sz="1800" dirty="0" err="1"/>
              <a:t>x,y</a:t>
            </a:r>
            <a:r>
              <a:rPr lang="en-US" sz="1800" dirty="0"/>
              <a:t>) data point </a:t>
            </a:r>
            <a:r>
              <a:rPr lang="en-US" sz="1800" dirty="0" smtClean="0"/>
              <a:t>, construct </a:t>
            </a:r>
            <a:r>
              <a:rPr lang="en-US" sz="1800" dirty="0"/>
              <a:t>a topographic image of the sample surface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2" y="4665790"/>
            <a:ext cx="74993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Non-contact mode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917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</a:t>
            </a:r>
            <a:r>
              <a:rPr lang="en-US" dirty="0" smtClean="0"/>
              <a:t>oes </a:t>
            </a:r>
            <a:r>
              <a:rPr lang="en-US" dirty="0"/>
              <a:t>not suffer from tip or sample degradation effects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 few monolayers of adsorbed fluid are lying on the surface of a rigid sample, the images may look quite </a:t>
            </a:r>
            <a:r>
              <a:rPr lang="en-US" dirty="0" smtClean="0"/>
              <a:t>different.</a:t>
            </a:r>
          </a:p>
          <a:p>
            <a:r>
              <a:rPr lang="en-US" altLang="zh-CN" dirty="0"/>
              <a:t>F</a:t>
            </a:r>
            <a:r>
              <a:rPr lang="en-US" dirty="0" smtClean="0"/>
              <a:t>requency modulation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changes in the oscillation frequency provide information about tip-sample interactions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A</a:t>
            </a:r>
            <a:r>
              <a:rPr lang="en-US" dirty="0" smtClean="0"/>
              <a:t>mplitude modulation: </a:t>
            </a:r>
            <a:r>
              <a:rPr lang="en-US" dirty="0"/>
              <a:t>changes in the oscillation amplitude or phase provide the feedback signal for imaging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81" y="4919663"/>
            <a:ext cx="34559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mode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84" y="1484784"/>
            <a:ext cx="7283152" cy="16561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ambient conditions, most samples develop a liquid meniscus </a:t>
            </a:r>
            <a:r>
              <a:rPr lang="en-US" dirty="0" smtClean="0"/>
              <a:t>layer -&gt; keep </a:t>
            </a:r>
            <a:r>
              <a:rPr lang="en-US" dirty="0"/>
              <a:t>the probe tip close enough to the sample for short-range forces to become detectable while preventing the tip from sticking to the surface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65004"/>
            <a:ext cx="467516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51520" y="3140968"/>
            <a:ext cx="3384376" cy="37170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dirty="0" smtClean="0"/>
              <a:t>The cantilever is driven to oscillate up and down near its resonance frequency</a:t>
            </a:r>
            <a:r>
              <a:rPr lang="en-US" dirty="0" smtClean="0"/>
              <a:t>. Images are produced by imaging the force of intermittent contacts.</a:t>
            </a:r>
            <a:endParaRPr lang="en-US" dirty="0" smtClean="0"/>
          </a:p>
          <a:p>
            <a:r>
              <a:rPr lang="en-US" altLang="zh-CN" dirty="0"/>
              <a:t>L</a:t>
            </a:r>
            <a:r>
              <a:rPr lang="en-US" dirty="0" smtClean="0"/>
              <a:t>essens the damage done to the surface and the </a:t>
            </a:r>
            <a:r>
              <a:rPr lang="en-US" dirty="0" smtClean="0"/>
              <a:t>tip.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&amp; disadvantages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T</a:t>
            </a:r>
            <a:r>
              <a:rPr lang="en-US" dirty="0" smtClean="0"/>
              <a:t>hree-dimensional </a:t>
            </a:r>
            <a:r>
              <a:rPr lang="en-US" dirty="0"/>
              <a:t>surface profile. </a:t>
            </a:r>
            <a:endParaRPr lang="en-US" dirty="0" smtClean="0"/>
          </a:p>
          <a:p>
            <a:r>
              <a:rPr lang="en-US" dirty="0" smtClean="0"/>
              <a:t>Do not </a:t>
            </a:r>
            <a:r>
              <a:rPr lang="en-US" dirty="0"/>
              <a:t>require any special treatments (such as metal/carbon coatings) that would irreversibly change or damage the sample,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not typically suffer from charging artifacts in the final image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work perfectly well in ambient air or even a liquid environment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resolution than </a:t>
            </a:r>
            <a:r>
              <a:rPr lang="en-US" dirty="0" smtClean="0"/>
              <a:t>SEM, comparable </a:t>
            </a:r>
            <a:r>
              <a:rPr lang="en-US" dirty="0"/>
              <a:t>in resolution to </a:t>
            </a:r>
            <a:r>
              <a:rPr lang="en-US" dirty="0" smtClean="0"/>
              <a:t>STM and TEM. </a:t>
            </a:r>
          </a:p>
          <a:p>
            <a:r>
              <a:rPr lang="en-US" dirty="0" smtClean="0"/>
              <a:t>Can </a:t>
            </a:r>
            <a:r>
              <a:rPr lang="en-US" dirty="0"/>
              <a:t>be combined with a variety of optical microscopy </a:t>
            </a:r>
            <a:r>
              <a:rPr lang="en-US" dirty="0" smtClean="0"/>
              <a:t>techniques</a:t>
            </a:r>
            <a:r>
              <a:rPr lang="en-US" dirty="0"/>
              <a:t>.</a:t>
            </a:r>
            <a:r>
              <a:rPr lang="en-US" baseline="30000" dirty="0" smtClean="0">
                <a:hlinkClick r:id="rId2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" y="1581180"/>
            <a:ext cx="4161174" cy="46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&amp; disadvantages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49" y="1676417"/>
            <a:ext cx="3635896" cy="45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2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&amp; disadvantages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46765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S</a:t>
            </a:r>
            <a:r>
              <a:rPr lang="en-US" dirty="0" smtClean="0"/>
              <a:t>ingle </a:t>
            </a:r>
            <a:r>
              <a:rPr lang="en-US" dirty="0"/>
              <a:t>scan image size.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scanning speed of an AFM is also a </a:t>
            </a:r>
            <a:r>
              <a:rPr lang="en-US" dirty="0" smtClean="0"/>
              <a:t>limitation.</a:t>
            </a:r>
          </a:p>
          <a:p>
            <a:r>
              <a:rPr lang="en-US" altLang="zh-CN" dirty="0" smtClean="0"/>
              <a:t>C</a:t>
            </a:r>
            <a:r>
              <a:rPr lang="en-US" dirty="0" smtClean="0"/>
              <a:t>an  </a:t>
            </a:r>
            <a:r>
              <a:rPr lang="en-US" dirty="0"/>
              <a:t>be affected by nonlinearity, </a:t>
            </a:r>
            <a:r>
              <a:rPr lang="en-US" dirty="0" smtClean="0"/>
              <a:t>hysteresis, and </a:t>
            </a:r>
            <a:r>
              <a:rPr lang="en-US" dirty="0"/>
              <a:t>creep of the piezoelectric material 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possibility of image artifacts, which could be induced by an unsuitable tip, a poor operating environment, or even by the sample </a:t>
            </a:r>
            <a:r>
              <a:rPr lang="en-US" dirty="0" smtClean="0"/>
              <a:t>itself.</a:t>
            </a:r>
          </a:p>
          <a:p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normally measure steep walls or </a:t>
            </a:r>
            <a:r>
              <a:rPr lang="en-US" dirty="0" smtClean="0"/>
              <a:t>overhangs.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4285"/>
            <a:ext cx="7440692" cy="255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2" y="1487917"/>
            <a:ext cx="5670416" cy="279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3795418" cy="484632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Lang</a:t>
            </a:r>
            <a:r>
              <a:rPr lang="en-US" dirty="0"/>
              <a:t>, K.M.; D. A. Hite, R. W. Simmonds, R. McDermott, D. P. Pappas, and John M. Martinis (2004). </a:t>
            </a:r>
            <a:r>
              <a:rPr lang="en-US" dirty="0">
                <a:hlinkClick r:id="rId2"/>
              </a:rPr>
              <a:t>"</a:t>
            </a:r>
            <a:r>
              <a:rPr lang="en-US" u="sng" dirty="0">
                <a:solidFill>
                  <a:srgbClr val="0070C0"/>
                </a:solidFill>
              </a:rPr>
              <a:t>Conducting atomic force microscopy for </a:t>
            </a:r>
            <a:r>
              <a:rPr lang="en-US" u="sng" dirty="0" err="1">
                <a:solidFill>
                  <a:srgbClr val="0070C0"/>
                </a:solidFill>
              </a:rPr>
              <a:t>nanoscale</a:t>
            </a:r>
            <a:r>
              <a:rPr lang="en-US" u="sng" dirty="0">
                <a:solidFill>
                  <a:srgbClr val="0070C0"/>
                </a:solidFill>
              </a:rPr>
              <a:t> tunnel barrier characterization"</a:t>
            </a:r>
            <a:r>
              <a:rPr lang="en-US" dirty="0"/>
              <a:t>. </a:t>
            </a:r>
            <a:r>
              <a:rPr lang="en-US" i="1" dirty="0"/>
              <a:t>Review of Scientific Instruments</a:t>
            </a:r>
            <a:r>
              <a:rPr lang="en-US" dirty="0"/>
              <a:t> </a:t>
            </a:r>
            <a:r>
              <a:rPr lang="en-US" b="1" dirty="0"/>
              <a:t>75</a:t>
            </a:r>
            <a:r>
              <a:rPr lang="en-US" dirty="0"/>
              <a:t>: 2726–2731. </a:t>
            </a:r>
            <a:r>
              <a:rPr lang="en-US" sz="2500" u="sng" dirty="0">
                <a:solidFill>
                  <a:srgbClr val="0070C0"/>
                </a:solidFill>
              </a:rPr>
              <a:t>Bibcode:2004RScI...75.2726L. doi:10.1063/1.1777388</a:t>
            </a:r>
            <a:r>
              <a:rPr lang="en-US" dirty="0"/>
              <a:t>. </a:t>
            </a:r>
          </a:p>
          <a:p>
            <a:r>
              <a:rPr lang="en-US" dirty="0" smtClean="0"/>
              <a:t>Cappella</a:t>
            </a:r>
            <a:r>
              <a:rPr lang="en-US" dirty="0"/>
              <a:t>, B; </a:t>
            </a:r>
            <a:r>
              <a:rPr lang="en-US" dirty="0" err="1"/>
              <a:t>Dietler</a:t>
            </a:r>
            <a:r>
              <a:rPr lang="en-US" dirty="0"/>
              <a:t>, G (1999). </a:t>
            </a:r>
            <a:r>
              <a:rPr lang="en-US" i="1" dirty="0"/>
              <a:t>Surface Science Reports</a:t>
            </a:r>
            <a:r>
              <a:rPr lang="en-US" dirty="0"/>
              <a:t> </a:t>
            </a:r>
            <a:r>
              <a:rPr lang="en-US" b="1" dirty="0"/>
              <a:t>34</a:t>
            </a:r>
            <a:r>
              <a:rPr lang="en-US" dirty="0"/>
              <a:t> (1-3): 1–104. </a:t>
            </a:r>
            <a:r>
              <a:rPr lang="en-US" sz="2500" u="sng" dirty="0">
                <a:solidFill>
                  <a:srgbClr val="0070C0"/>
                </a:solidFill>
              </a:rPr>
              <a:t>doi:10.1016/S0167-5729(99)00003-5 http://www.see.ed.ac.uk/~vkoutsos/Force-distance%20curves%20by%20atomic%20force%20microscopy.pd</a:t>
            </a:r>
            <a:r>
              <a:rPr lang="en-US" dirty="0">
                <a:hlinkClick r:id="rId3"/>
              </a:rPr>
              <a:t>f</a:t>
            </a:r>
            <a:r>
              <a:rPr lang="en-US" dirty="0"/>
              <a:t>Bare URL needs a title. </a:t>
            </a:r>
          </a:p>
          <a:p>
            <a:r>
              <a:rPr lang="en-US" dirty="0" smtClean="0"/>
              <a:t>Gross</a:t>
            </a:r>
            <a:r>
              <a:rPr lang="en-US" dirty="0"/>
              <a:t>, L.; </a:t>
            </a:r>
            <a:r>
              <a:rPr lang="en-US" dirty="0" err="1"/>
              <a:t>Mohn</a:t>
            </a:r>
            <a:r>
              <a:rPr lang="en-US" dirty="0"/>
              <a:t>, F.; Moll, N.; </a:t>
            </a:r>
            <a:r>
              <a:rPr lang="en-US" dirty="0" err="1"/>
              <a:t>Liljeroth</a:t>
            </a:r>
            <a:r>
              <a:rPr lang="en-US" dirty="0"/>
              <a:t>, P.; Meyer, G. (27 August 2009). "The Chemical Structure of a Molecule Resolved by Atomic Force Microscopy".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325</a:t>
            </a:r>
            <a:r>
              <a:rPr lang="en-US" dirty="0"/>
              <a:t> (5944): 1110–1114</a:t>
            </a:r>
            <a:r>
              <a:rPr lang="en-US" sz="2500" u="sng" dirty="0">
                <a:solidFill>
                  <a:srgbClr val="0070C0"/>
                </a:solidFill>
              </a:rPr>
              <a:t>. doi:10.1126/science.1176210</a:t>
            </a:r>
            <a:r>
              <a:rPr lang="en-US" dirty="0"/>
              <a:t>.</a:t>
            </a:r>
          </a:p>
          <a:p>
            <a:r>
              <a:rPr lang="en-US" dirty="0" err="1" smtClean="0"/>
              <a:t>Göddenhenrich</a:t>
            </a:r>
            <a:r>
              <a:rPr lang="en-US" dirty="0"/>
              <a:t>, T. (</a:t>
            </a:r>
            <a:r>
              <a:rPr lang="en-US" dirty="0" err="1"/>
              <a:t>NaN</a:t>
            </a:r>
            <a:r>
              <a:rPr lang="en-US" dirty="0"/>
              <a:t> undefined </a:t>
            </a:r>
            <a:r>
              <a:rPr lang="en-US" dirty="0" err="1"/>
              <a:t>NaN</a:t>
            </a:r>
            <a:r>
              <a:rPr lang="en-US" dirty="0"/>
              <a:t>). "Force microscope with capacitive displacement detection". </a:t>
            </a:r>
            <a:r>
              <a:rPr lang="en-US" i="1" dirty="0"/>
              <a:t>Journal of Vacuum Science &amp; Technology A: Vacuum, Surfaces, and Films</a:t>
            </a:r>
            <a:r>
              <a:rPr lang="en-US" dirty="0"/>
              <a:t> </a:t>
            </a:r>
            <a:r>
              <a:rPr lang="en-US" b="1" dirty="0"/>
              <a:t>8</a:t>
            </a:r>
            <a:r>
              <a:rPr lang="en-US" dirty="0"/>
              <a:t> (1): 383. </a:t>
            </a:r>
            <a:r>
              <a:rPr lang="en-US" sz="2500" u="sng" dirty="0">
                <a:solidFill>
                  <a:srgbClr val="0070C0"/>
                </a:solidFill>
              </a:rPr>
              <a:t>doi:10.1116/1.576401</a:t>
            </a:r>
            <a:r>
              <a:rPr lang="en-US" dirty="0"/>
              <a:t>. </a:t>
            </a:r>
          </a:p>
          <a:p>
            <a:r>
              <a:rPr lang="en-US" dirty="0" err="1" smtClean="0"/>
              <a:t>Giessibl</a:t>
            </a:r>
            <a:r>
              <a:rPr lang="en-US" dirty="0"/>
              <a:t>, F. J.; </a:t>
            </a:r>
            <a:r>
              <a:rPr lang="en-US" dirty="0" err="1"/>
              <a:t>Trafas</a:t>
            </a:r>
            <a:r>
              <a:rPr lang="en-US" dirty="0"/>
              <a:t>, B. M. (1 January 1994). "</a:t>
            </a:r>
            <a:r>
              <a:rPr lang="en-US" dirty="0" err="1"/>
              <a:t>Piezoresistive</a:t>
            </a:r>
            <a:r>
              <a:rPr lang="en-US" dirty="0"/>
              <a:t> cantilevers utilized for scanning tunneling and scanning force microscope in ultrahigh vacuum". </a:t>
            </a:r>
            <a:r>
              <a:rPr lang="en-US" i="1" dirty="0"/>
              <a:t>Review of Scientific Instruments</a:t>
            </a:r>
            <a:r>
              <a:rPr lang="en-US" dirty="0"/>
              <a:t> </a:t>
            </a:r>
            <a:r>
              <a:rPr lang="en-US" b="1" dirty="0"/>
              <a:t>65</a:t>
            </a:r>
            <a:r>
              <a:rPr lang="en-US" dirty="0"/>
              <a:t> (6): 1923. </a:t>
            </a:r>
            <a:r>
              <a:rPr lang="en-US" sz="2500" u="sng" dirty="0">
                <a:solidFill>
                  <a:srgbClr val="0070C0"/>
                </a:solidFill>
              </a:rPr>
              <a:t>doi:10.1063/1.1145232. </a:t>
            </a:r>
          </a:p>
          <a:p>
            <a:r>
              <a:rPr lang="en-US" dirty="0" err="1" smtClean="0"/>
              <a:t>Hinterdorfer</a:t>
            </a:r>
            <a:r>
              <a:rPr lang="en-US" dirty="0"/>
              <a:t>, P; </a:t>
            </a:r>
            <a:r>
              <a:rPr lang="en-US" dirty="0" err="1"/>
              <a:t>Dufrêne</a:t>
            </a:r>
            <a:r>
              <a:rPr lang="en-US" dirty="0"/>
              <a:t>, </a:t>
            </a:r>
            <a:r>
              <a:rPr lang="en-US" dirty="0" err="1"/>
              <a:t>Yf</a:t>
            </a:r>
            <a:r>
              <a:rPr lang="en-US" dirty="0"/>
              <a:t> (May 2006). "Detection and localization of single molecular recognition events using atomic force microscopy". </a:t>
            </a:r>
            <a:r>
              <a:rPr lang="en-US" i="1" dirty="0"/>
              <a:t>Nature methods</a:t>
            </a:r>
            <a:r>
              <a:rPr lang="en-US" dirty="0"/>
              <a:t> </a:t>
            </a:r>
            <a:r>
              <a:rPr lang="en-US" b="1" dirty="0"/>
              <a:t>3</a:t>
            </a:r>
            <a:r>
              <a:rPr lang="en-US" dirty="0"/>
              <a:t> (5): 347–55. </a:t>
            </a:r>
            <a:r>
              <a:rPr lang="en-US" sz="2500" u="sng" dirty="0">
                <a:solidFill>
                  <a:srgbClr val="0070C0"/>
                </a:solidFill>
              </a:rPr>
              <a:t>doi:10.1038/nmeth871. ISSN 1548-7091. PMID 16628204.</a:t>
            </a:r>
          </a:p>
          <a:p>
            <a:endParaRPr 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252618" y="1628800"/>
            <a:ext cx="3610744" cy="48463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Schitter</a:t>
            </a:r>
            <a:r>
              <a:rPr lang="en-US" dirty="0"/>
              <a:t>, M. J. </a:t>
            </a:r>
            <a:r>
              <a:rPr lang="en-US" dirty="0" err="1"/>
              <a:t>Rost</a:t>
            </a:r>
            <a:r>
              <a:rPr lang="en-US" dirty="0"/>
              <a:t> (2008). </a:t>
            </a:r>
            <a:r>
              <a:rPr lang="en-US" dirty="0">
                <a:hlinkClick r:id="rId4"/>
              </a:rPr>
              <a:t>"</a:t>
            </a:r>
            <a:r>
              <a:rPr lang="en-US" sz="2500" u="sng" dirty="0">
                <a:solidFill>
                  <a:srgbClr val="0070C0"/>
                </a:solidFill>
              </a:rPr>
              <a:t>Scanning probe microscopy at video-rate" </a:t>
            </a:r>
            <a:r>
              <a:rPr lang="en-US" dirty="0"/>
              <a:t>(PDF). </a:t>
            </a:r>
            <a:r>
              <a:rPr lang="en-US" i="1" dirty="0"/>
              <a:t>Materials Today</a:t>
            </a:r>
            <a:r>
              <a:rPr lang="en-US" dirty="0"/>
              <a:t> (UK: Elsevier) </a:t>
            </a:r>
            <a:r>
              <a:rPr lang="en-US" b="1" dirty="0"/>
              <a:t>11</a:t>
            </a:r>
            <a:r>
              <a:rPr lang="en-US" dirty="0"/>
              <a:t> (special issue): 40–48. </a:t>
            </a:r>
            <a:r>
              <a:rPr lang="en-US" sz="2500" u="sng" dirty="0">
                <a:solidFill>
                  <a:srgbClr val="0070C0"/>
                </a:solidFill>
              </a:rPr>
              <a:t>doi:10.1016/S1369-7021(09)70006-9. ISSN 1369-7021. </a:t>
            </a:r>
          </a:p>
          <a:p>
            <a:r>
              <a:rPr lang="en-US" dirty="0" smtClean="0"/>
              <a:t>R</a:t>
            </a:r>
            <a:r>
              <a:rPr lang="en-US" dirty="0"/>
              <a:t>. V. </a:t>
            </a:r>
            <a:r>
              <a:rPr lang="en-US" dirty="0" err="1"/>
              <a:t>Lapshin</a:t>
            </a:r>
            <a:r>
              <a:rPr lang="en-US" dirty="0"/>
              <a:t>, O. V. </a:t>
            </a:r>
            <a:r>
              <a:rPr lang="en-US" dirty="0" err="1"/>
              <a:t>Obyedkov</a:t>
            </a:r>
            <a:r>
              <a:rPr lang="en-US" dirty="0"/>
              <a:t> (1993). </a:t>
            </a:r>
            <a:r>
              <a:rPr lang="en-US" sz="2500" u="sng" dirty="0">
                <a:solidFill>
                  <a:srgbClr val="0070C0"/>
                </a:solidFill>
              </a:rPr>
              <a:t>"Fast-acting </a:t>
            </a:r>
            <a:r>
              <a:rPr lang="en-US" sz="2500" u="sng" dirty="0" err="1">
                <a:solidFill>
                  <a:srgbClr val="0070C0"/>
                </a:solidFill>
              </a:rPr>
              <a:t>piezoactuator</a:t>
            </a:r>
            <a:r>
              <a:rPr lang="en-US" sz="2500" u="sng" dirty="0">
                <a:solidFill>
                  <a:srgbClr val="0070C0"/>
                </a:solidFill>
              </a:rPr>
              <a:t> and digital feedback loop for scanning tunneling microscopes" </a:t>
            </a:r>
            <a:r>
              <a:rPr lang="en-US" dirty="0"/>
              <a:t>(PDF). </a:t>
            </a:r>
            <a:r>
              <a:rPr lang="en-US" i="1" dirty="0"/>
              <a:t>Review of Scientific Instruments</a:t>
            </a:r>
            <a:r>
              <a:rPr lang="en-US" dirty="0"/>
              <a:t> (USA: AIP) </a:t>
            </a:r>
            <a:r>
              <a:rPr lang="en-US" b="1" dirty="0"/>
              <a:t>64</a:t>
            </a:r>
            <a:r>
              <a:rPr lang="en-US" dirty="0"/>
              <a:t> (10): 2883–2887. </a:t>
            </a:r>
            <a:r>
              <a:rPr lang="en-US" sz="2500" u="sng" dirty="0">
                <a:solidFill>
                  <a:srgbClr val="0070C0"/>
                </a:solidFill>
              </a:rPr>
              <a:t>Bibcode:1993RScI...64.2883L. doi:10.1063/1.1144377. ISSN 0034-6748. </a:t>
            </a:r>
          </a:p>
          <a:p>
            <a:r>
              <a:rPr lang="en-US" dirty="0" smtClean="0"/>
              <a:t>R</a:t>
            </a:r>
            <a:r>
              <a:rPr lang="en-US" dirty="0"/>
              <a:t>. V. </a:t>
            </a:r>
            <a:r>
              <a:rPr lang="en-US" dirty="0" err="1"/>
              <a:t>Lapshin</a:t>
            </a:r>
            <a:r>
              <a:rPr lang="en-US" dirty="0"/>
              <a:t> (1995). </a:t>
            </a:r>
            <a:r>
              <a:rPr lang="en-US" dirty="0">
                <a:hlinkClick r:id="rId5"/>
              </a:rPr>
              <a:t>"</a:t>
            </a:r>
            <a:r>
              <a:rPr lang="en-US" sz="2500" u="sng" dirty="0">
                <a:solidFill>
                  <a:srgbClr val="0070C0"/>
                </a:solidFill>
              </a:rPr>
              <a:t>Analytical model for the approximation of hysteresis loop and its application to the scanning tunneling microscope" </a:t>
            </a:r>
            <a:r>
              <a:rPr lang="en-US" dirty="0"/>
              <a:t>(PDF). </a:t>
            </a:r>
            <a:r>
              <a:rPr lang="en-US" i="1" dirty="0"/>
              <a:t>Review of Scientific Instruments</a:t>
            </a:r>
            <a:r>
              <a:rPr lang="en-US" dirty="0"/>
              <a:t> (USA: AIP) </a:t>
            </a:r>
            <a:r>
              <a:rPr lang="en-US" b="1" dirty="0"/>
              <a:t>66</a:t>
            </a:r>
            <a:r>
              <a:rPr lang="en-US" dirty="0"/>
              <a:t> (9): 4718–4730. </a:t>
            </a:r>
            <a:r>
              <a:rPr lang="en-US" sz="2500" u="sng" dirty="0">
                <a:solidFill>
                  <a:srgbClr val="0070C0"/>
                </a:solidFill>
              </a:rPr>
              <a:t>Bibcode:1995RScI...66.4718L. doi:10.1063/1.1145314. ISSN 0034-6748.  (Russian translation </a:t>
            </a:r>
            <a:r>
              <a:rPr lang="en-US" dirty="0"/>
              <a:t>is available).</a:t>
            </a:r>
          </a:p>
          <a:p>
            <a:r>
              <a:rPr lang="en-US" dirty="0" smtClean="0"/>
              <a:t>Gavin </a:t>
            </a:r>
            <a:r>
              <a:rPr lang="en-US" dirty="0"/>
              <a:t>M. King, Ashley R. Carter, Allison B. </a:t>
            </a:r>
            <a:r>
              <a:rPr lang="en-US" dirty="0" err="1"/>
              <a:t>Churnside</a:t>
            </a:r>
            <a:r>
              <a:rPr lang="en-US" dirty="0"/>
              <a:t>, Louisa S. </a:t>
            </a:r>
            <a:r>
              <a:rPr lang="en-US" dirty="0" err="1"/>
              <a:t>Eberle</a:t>
            </a:r>
            <a:r>
              <a:rPr lang="en-US" dirty="0"/>
              <a:t>, and Thomas T. Perkins (2009). "</a:t>
            </a:r>
            <a:r>
              <a:rPr lang="en-US" dirty="0" err="1"/>
              <a:t>Ultrastable</a:t>
            </a:r>
            <a:r>
              <a:rPr lang="en-US" dirty="0"/>
              <a:t> Atomic Force Microscopy: Atomic-Scale Stability and Registration in Ambient Conditions". </a:t>
            </a:r>
            <a:r>
              <a:rPr lang="en-US" i="1" dirty="0"/>
              <a:t>Nano Letters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: 1451–1456</a:t>
            </a:r>
            <a:r>
              <a:rPr lang="en-US" sz="2500" u="sng" dirty="0">
                <a:solidFill>
                  <a:srgbClr val="0070C0"/>
                </a:solidFill>
              </a:rPr>
              <a:t>. doi:10.1021/nl803298q</a:t>
            </a:r>
            <a:r>
              <a:rPr lang="en-US" dirty="0"/>
              <a:t>. </a:t>
            </a:r>
          </a:p>
          <a:p>
            <a:r>
              <a:rPr lang="en-US" dirty="0" smtClean="0"/>
              <a:t>M</a:t>
            </a:r>
            <a:r>
              <a:rPr lang="en-US" dirty="0"/>
              <a:t>. Hoffmann, </a:t>
            </a:r>
            <a:r>
              <a:rPr lang="en-US" dirty="0" err="1"/>
              <a:t>Ahmet</a:t>
            </a:r>
            <a:r>
              <a:rPr lang="en-US" dirty="0"/>
              <a:t> Oral, Ralph A. G, Peter (2001). "Direct measurement of interatomic force gradients using an ultra-low-amplitude atomic force microscope". </a:t>
            </a:r>
            <a:r>
              <a:rPr lang="en-US" i="1" dirty="0"/>
              <a:t>Proceedings of the Royal Society a Mathematical Physical and Engineering Sciences</a:t>
            </a:r>
            <a:r>
              <a:rPr lang="en-US" dirty="0"/>
              <a:t> </a:t>
            </a:r>
            <a:r>
              <a:rPr lang="en-US" b="1" dirty="0"/>
              <a:t>457</a:t>
            </a:r>
            <a:r>
              <a:rPr lang="en-US" dirty="0"/>
              <a:t>: 1161. </a:t>
            </a:r>
            <a:r>
              <a:rPr lang="en-US" sz="2500" u="sng" dirty="0">
                <a:solidFill>
                  <a:srgbClr val="0070C0"/>
                </a:solidFill>
              </a:rPr>
              <a:t>Bibcode:2001RSPSA.457.1161M. doi:10.1098/rspa.2000.0713.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What’s AFM?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9416"/>
            <a:ext cx="4762871" cy="48463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Atomic force microscopy(AFM) is one of the foremost tools for imaging, measuring and manipulating matter at the </a:t>
            </a:r>
            <a:r>
              <a:rPr lang="en-US" altLang="zh-CN" dirty="0" err="1" smtClean="0"/>
              <a:t>nanoscale</a:t>
            </a:r>
            <a:endParaRPr lang="en-US" dirty="0" smtClean="0"/>
          </a:p>
          <a:p>
            <a:r>
              <a:rPr lang="en-US" dirty="0" smtClean="0"/>
              <a:t>A type of scanning probe microscopy(SPM)</a:t>
            </a:r>
          </a:p>
          <a:p>
            <a:r>
              <a:rPr lang="en-US" dirty="0"/>
              <a:t>SPM</a:t>
            </a:r>
            <a:r>
              <a:rPr lang="en-US" dirty="0" smtClean="0"/>
              <a:t>: Forms </a:t>
            </a:r>
            <a:r>
              <a:rPr lang="en-US" dirty="0"/>
              <a:t>images of surfaces using a physical probe that scans the </a:t>
            </a:r>
            <a:r>
              <a:rPr lang="en-US" dirty="0" smtClean="0"/>
              <a:t>specimen</a:t>
            </a:r>
          </a:p>
          <a:p>
            <a:r>
              <a:rPr lang="en-US" dirty="0" smtClean="0"/>
              <a:t>Scanning Tunneling microscope(STM, the predecessor of AFM) is also a type of SPM.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772816"/>
            <a:ext cx="2787805" cy="41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What’s AFM?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High-resolution mapping of surface </a:t>
            </a:r>
            <a:r>
              <a:rPr lang="en-US" dirty="0" smtClean="0"/>
              <a:t>topography, by far </a:t>
            </a:r>
            <a:r>
              <a:rPr lang="en-US" dirty="0"/>
              <a:t>the biggest application of the AFM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Offers </a:t>
            </a:r>
            <a:r>
              <a:rPr lang="en-US" dirty="0"/>
              <a:t>image resolution down to the atomic </a:t>
            </a:r>
            <a:r>
              <a:rPr lang="en-US" dirty="0" smtClean="0"/>
              <a:t>scale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84984"/>
            <a:ext cx="5112411" cy="35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aFM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information is gathered by “feeling” the surface with a mechanical probe.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 cantilever with a sharp tip, which is </a:t>
            </a:r>
            <a:r>
              <a:rPr lang="en-US" sz="1800" dirty="0"/>
              <a:t>typically silicon or silicon nitride.</a:t>
            </a:r>
          </a:p>
          <a:p>
            <a:r>
              <a:rPr lang="en-US" sz="1800" dirty="0"/>
              <a:t>The tip radius of curvature is very small, on the order of nanometers to ensure </a:t>
            </a:r>
            <a:r>
              <a:rPr lang="en-US" sz="1800" dirty="0" smtClean="0"/>
              <a:t>accuracy.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86489"/>
            <a:ext cx="3906434" cy="31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4168612"/>
            <a:ext cx="4198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how does it </a:t>
            </a:r>
          </a:p>
          <a:p>
            <a:pPr algn="ctr"/>
            <a:r>
              <a:rPr lang="en-US" altLang="zh-CN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feels the sample</a:t>
            </a:r>
            <a:r>
              <a:rPr lang="zh-CN" alt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3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aFM</a:t>
            </a:r>
            <a:r>
              <a:rPr lang="en-US" dirty="0"/>
              <a:t> work?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Let’s Review Hooke’s law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Hooke’s law: </a:t>
            </a:r>
          </a:p>
          <a:p>
            <a:pPr marL="0" indent="0">
              <a:buNone/>
            </a:pPr>
            <a:r>
              <a:rPr lang="en-US" dirty="0" smtClean="0"/>
              <a:t>The force F needed to extend or compress a spring by some distance x is proportional to that distance.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Formula:</a:t>
            </a:r>
          </a:p>
          <a:p>
            <a:pPr marL="0" indent="0">
              <a:buNone/>
            </a:pPr>
            <a:r>
              <a:rPr lang="en-US" dirty="0" smtClean="0"/>
              <a:t>F=-</a:t>
            </a:r>
            <a:r>
              <a:rPr lang="en-US" dirty="0" err="1" smtClean="0"/>
              <a:t>kx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9218"/>
            <a:ext cx="3671753" cy="553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aFM</a:t>
            </a:r>
            <a:r>
              <a:rPr lang="en-US" dirty="0"/>
              <a:t> work?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en-US" dirty="0" smtClean="0"/>
              <a:t>n atomic scale it is not spring-mass system anymore. (contact force, van der Waals force, capillary force, chemical bonding, electrostatic force, magnetic force, etc.)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when the tip approaches the surface it can “feel” these forces and the deflection is measured to be converted into image information.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467543" y="3127256"/>
            <a:ext cx="72122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That’s why it is called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atomic force microscopy!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82" y="2391634"/>
            <a:ext cx="5616624" cy="33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aFM</a:t>
            </a:r>
            <a:r>
              <a:rPr lang="en-US" dirty="0"/>
              <a:t> work?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But how we measure the deflection?</a:t>
            </a:r>
          </a:p>
          <a:p>
            <a:r>
              <a:rPr lang="en-US" sz="1800" dirty="0" smtClean="0"/>
              <a:t>Use a laser spot reflected from the top surface of the cantilever into an array of photodiodes.</a:t>
            </a:r>
          </a:p>
          <a:p>
            <a:r>
              <a:rPr lang="en-US" sz="1800" dirty="0"/>
              <a:t>P</a:t>
            </a:r>
            <a:r>
              <a:rPr lang="en-US" sz="1800" dirty="0" smtClean="0"/>
              <a:t>osition sensitive detector(PSD)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338855" y="52016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 closely spaced photodiodes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4555286"/>
            <a:ext cx="275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Angular displacement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052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Differential amplifier</a:t>
            </a:r>
          </a:p>
        </p:txBody>
      </p:sp>
    </p:spTree>
    <p:extLst>
      <p:ext uri="{BB962C8B-B14F-4D97-AF65-F5344CB8AC3E}">
        <p14:creationId xmlns:p14="http://schemas.microsoft.com/office/powerpoint/2010/main" val="24211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789" y="5733256"/>
            <a:ext cx="7239000" cy="794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that’s how it works.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492323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imaging mode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mode (contact mode)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dynamic mode (non-contact mode and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tapping mode)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Static mode: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Dynamic mode: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0253"/>
            <a:ext cx="3672835" cy="18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69" y="4939688"/>
            <a:ext cx="3456384" cy="193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4860032" y="4437112"/>
            <a:ext cx="15841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曲线连接符 6"/>
          <p:cNvCxnSpPr/>
          <p:nvPr/>
        </p:nvCxnSpPr>
        <p:spPr>
          <a:xfrm flipV="1">
            <a:off x="5220072" y="5907795"/>
            <a:ext cx="1584176" cy="329517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983</TotalTime>
  <Words>921</Words>
  <Application>Microsoft Office PowerPoint</Application>
  <PresentationFormat>全屏显示(4:3)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华丽</vt:lpstr>
      <vt:lpstr>Atomic Force Microscopy</vt:lpstr>
      <vt:lpstr>What’s AFM?</vt:lpstr>
      <vt:lpstr>What’s AFM?</vt:lpstr>
      <vt:lpstr>How does aFM work?</vt:lpstr>
      <vt:lpstr>How does aFM work?</vt:lpstr>
      <vt:lpstr>How does aFM work?</vt:lpstr>
      <vt:lpstr>How does aFM work?</vt:lpstr>
      <vt:lpstr>PowerPoint 演示文稿</vt:lpstr>
      <vt:lpstr>Different imaging mode</vt:lpstr>
      <vt:lpstr>Contact mode</vt:lpstr>
      <vt:lpstr>Non-contact mode</vt:lpstr>
      <vt:lpstr>Non-contact mode</vt:lpstr>
      <vt:lpstr>Tapping mode</vt:lpstr>
      <vt:lpstr>Advantages &amp; disadvantages</vt:lpstr>
      <vt:lpstr>Advantages &amp; disadvantages</vt:lpstr>
      <vt:lpstr>Advantages &amp; disadvantages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Force Microscopy</dc:title>
  <dc:creator>Cxytc789</dc:creator>
  <cp:lastModifiedBy>Che</cp:lastModifiedBy>
  <cp:revision>42</cp:revision>
  <dcterms:created xsi:type="dcterms:W3CDTF">2013-04-04T14:16:54Z</dcterms:created>
  <dcterms:modified xsi:type="dcterms:W3CDTF">2013-04-21T21:28:03Z</dcterms:modified>
</cp:coreProperties>
</file>